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21"/>
  </p:notesMasterIdLst>
  <p:sldIdLst>
    <p:sldId id="256" r:id="rId2"/>
    <p:sldId id="887" r:id="rId3"/>
    <p:sldId id="872" r:id="rId4"/>
    <p:sldId id="888" r:id="rId5"/>
    <p:sldId id="867" r:id="rId6"/>
    <p:sldId id="897" r:id="rId7"/>
    <p:sldId id="900" r:id="rId8"/>
    <p:sldId id="894" r:id="rId9"/>
    <p:sldId id="864" r:id="rId10"/>
    <p:sldId id="899" r:id="rId11"/>
    <p:sldId id="902" r:id="rId12"/>
    <p:sldId id="893" r:id="rId13"/>
    <p:sldId id="882" r:id="rId14"/>
    <p:sldId id="860" r:id="rId15"/>
    <p:sldId id="830" r:id="rId16"/>
    <p:sldId id="896" r:id="rId17"/>
    <p:sldId id="878" r:id="rId18"/>
    <p:sldId id="898" r:id="rId19"/>
    <p:sldId id="90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DAB552-02D1-46E8-B14A-113E75225651}">
          <p14:sldIdLst>
            <p14:sldId id="256"/>
            <p14:sldId id="887"/>
            <p14:sldId id="872"/>
            <p14:sldId id="888"/>
            <p14:sldId id="867"/>
            <p14:sldId id="897"/>
            <p14:sldId id="900"/>
            <p14:sldId id="894"/>
            <p14:sldId id="864"/>
            <p14:sldId id="899"/>
            <p14:sldId id="902"/>
            <p14:sldId id="893"/>
            <p14:sldId id="882"/>
            <p14:sldId id="860"/>
            <p14:sldId id="830"/>
            <p14:sldId id="896"/>
            <p14:sldId id="878"/>
            <p14:sldId id="898"/>
            <p14:sldId id="9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0992C7-CA58-C0F4-A2D3-61577061047E}" name="Jessica Nelson" initials="JN" userId="Jessica Nel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elson, Jessica A [AGRON]" initials="NJA[" lastIdx="3" clrIdx="0">
    <p:extLst>
      <p:ext uri="{19B8F6BF-5375-455C-9EA6-DF929625EA0E}">
        <p15:presenceInfo xmlns:p15="http://schemas.microsoft.com/office/powerpoint/2012/main" userId="S-1-5-21-1659004503-1450960922-1606980848-9891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3E3"/>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83166" autoAdjust="0"/>
  </p:normalViewPr>
  <p:slideViewPr>
    <p:cSldViewPr snapToGrid="0">
      <p:cViewPr varScale="1">
        <p:scale>
          <a:sx n="61" d="100"/>
          <a:sy n="61" d="100"/>
        </p:scale>
        <p:origin x="43" y="178"/>
      </p:cViewPr>
      <p:guideLst/>
    </p:cSldViewPr>
  </p:slideViewPr>
  <p:outlineViewPr>
    <p:cViewPr>
      <p:scale>
        <a:sx n="33" d="100"/>
        <a:sy n="33" d="100"/>
      </p:scale>
      <p:origin x="0" y="-8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8004A-CAB0-487E-AA2C-DFAC516B3D60}"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65479-C040-4207-BB15-AA7B20C9FAD4}" type="slidenum">
              <a:rPr lang="en-US" smtClean="0"/>
              <a:t>‹#›</a:t>
            </a:fld>
            <a:endParaRPr lang="en-US"/>
          </a:p>
        </p:txBody>
      </p:sp>
    </p:spTree>
    <p:extLst>
      <p:ext uri="{BB962C8B-B14F-4D97-AF65-F5344CB8AC3E}">
        <p14:creationId xmlns:p14="http://schemas.microsoft.com/office/powerpoint/2010/main" val="2474610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65479-C040-4207-BB15-AA7B20C9FAD4}" type="slidenum">
              <a:rPr lang="en-US" smtClean="0"/>
              <a:t>1</a:t>
            </a:fld>
            <a:endParaRPr lang="en-US"/>
          </a:p>
        </p:txBody>
      </p:sp>
    </p:spTree>
    <p:extLst>
      <p:ext uri="{BB962C8B-B14F-4D97-AF65-F5344CB8AC3E}">
        <p14:creationId xmlns:p14="http://schemas.microsoft.com/office/powerpoint/2010/main" val="307528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a:t>
            </a:r>
            <a:r>
              <a:rPr lang="en-US" baseline="0" dirty="0"/>
              <a:t> pad drainage area</a:t>
            </a:r>
          </a:p>
          <a:p>
            <a:r>
              <a:rPr lang="en-US" baseline="0" dirty="0"/>
              <a:t>Diversion dots removed</a:t>
            </a:r>
          </a:p>
          <a:p>
            <a:r>
              <a:rPr lang="en-US" baseline="0" dirty="0"/>
              <a:t>Mute DEM so it is less bright</a:t>
            </a:r>
            <a:endParaRPr lang="en-US" dirty="0"/>
          </a:p>
        </p:txBody>
      </p:sp>
      <p:sp>
        <p:nvSpPr>
          <p:cNvPr id="4" name="Slide Number Placeholder 3"/>
          <p:cNvSpPr>
            <a:spLocks noGrp="1"/>
          </p:cNvSpPr>
          <p:nvPr>
            <p:ph type="sldNum" sz="quarter" idx="10"/>
          </p:nvPr>
        </p:nvSpPr>
        <p:spPr/>
        <p:txBody>
          <a:bodyPr/>
          <a:lstStyle/>
          <a:p>
            <a:fld id="{B8565479-C040-4207-BB15-AA7B20C9FAD4}" type="slidenum">
              <a:rPr lang="en-US" smtClean="0"/>
              <a:t>16</a:t>
            </a:fld>
            <a:endParaRPr lang="en-US"/>
          </a:p>
        </p:txBody>
      </p:sp>
    </p:spTree>
    <p:extLst>
      <p:ext uri="{BB962C8B-B14F-4D97-AF65-F5344CB8AC3E}">
        <p14:creationId xmlns:p14="http://schemas.microsoft.com/office/powerpoint/2010/main" val="181188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2020 there was twice as much soil movement in fields without prairie strips, yet no statistically significant difference observed between +/- prairie strips.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apparent interaction of prairie strips and V-diversions suggests that strips of prairie reduce soil movement due to overland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Top/middle/bottom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B8565479-C040-4207-BB15-AA7B20C9FAD4}" type="slidenum">
              <a:rPr lang="en-US" smtClean="0"/>
              <a:t>17</a:t>
            </a:fld>
            <a:endParaRPr lang="en-US"/>
          </a:p>
        </p:txBody>
      </p:sp>
    </p:spTree>
    <p:extLst>
      <p:ext uri="{BB962C8B-B14F-4D97-AF65-F5344CB8AC3E}">
        <p14:creationId xmlns:p14="http://schemas.microsoft.com/office/powerpoint/2010/main" val="3531465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Rainfall– </a:t>
            </a:r>
            <a:r>
              <a:rPr lang="en-US" dirty="0" err="1">
                <a:solidFill>
                  <a:schemeClr val="tx1"/>
                </a:solidFill>
              </a:rPr>
              <a:t>forshadowing</a:t>
            </a:r>
            <a:r>
              <a:rPr lang="en-US" dirty="0">
                <a:solidFill>
                  <a:schemeClr val="tx1"/>
                </a:solidFill>
              </a:rPr>
              <a:t> of results, these results are based on design of the experiment and what other covariates we are looking at</a:t>
            </a:r>
          </a:p>
          <a:p>
            <a:endParaRPr lang="en-US" dirty="0">
              <a:solidFill>
                <a:srgbClr val="FF0000"/>
              </a:solidFill>
            </a:endParaRPr>
          </a:p>
          <a:p>
            <a:r>
              <a:rPr lang="en-US" dirty="0">
                <a:solidFill>
                  <a:srgbClr val="FF0000"/>
                </a:solidFill>
              </a:rPr>
              <a:t>Couple bullets about method evaluation:</a:t>
            </a:r>
          </a:p>
          <a:p>
            <a:pPr lvl="1"/>
            <a:r>
              <a:rPr lang="en-US" dirty="0">
                <a:solidFill>
                  <a:srgbClr val="FF0000"/>
                </a:solidFill>
              </a:rPr>
              <a:t>Bullet about paired pad analysis </a:t>
            </a:r>
          </a:p>
          <a:p>
            <a:pPr lvl="1"/>
            <a:r>
              <a:rPr lang="en-US" dirty="0">
                <a:solidFill>
                  <a:srgbClr val="FF0000"/>
                </a:solidFill>
              </a:rPr>
              <a:t>Potentially less expensive and more reliable than flume datasets</a:t>
            </a:r>
          </a:p>
          <a:p>
            <a:r>
              <a:rPr lang="en-US" dirty="0"/>
              <a:t>So far the method has been reliable and stood up against more accepted means to measure soil erosion. There are lot of opportunities to learn about strengths and weaknesses and maybe start applying more broadly. </a:t>
            </a:r>
          </a:p>
          <a:p>
            <a:endParaRPr lang="en-US" dirty="0"/>
          </a:p>
          <a:p>
            <a:r>
              <a:rPr lang="en-US" dirty="0">
                <a:solidFill>
                  <a:srgbClr val="FF0000"/>
                </a:solidFill>
              </a:rPr>
              <a:t>At the middle position, fields with prairie strips have had less movement due to </a:t>
            </a:r>
            <a:endParaRPr lang="en-US" dirty="0"/>
          </a:p>
        </p:txBody>
      </p:sp>
      <p:sp>
        <p:nvSpPr>
          <p:cNvPr id="4" name="Slide Number Placeholder 3"/>
          <p:cNvSpPr>
            <a:spLocks noGrp="1"/>
          </p:cNvSpPr>
          <p:nvPr>
            <p:ph type="sldNum" sz="quarter" idx="5"/>
          </p:nvPr>
        </p:nvSpPr>
        <p:spPr/>
        <p:txBody>
          <a:bodyPr/>
          <a:lstStyle/>
          <a:p>
            <a:fld id="{B8565479-C040-4207-BB15-AA7B20C9FAD4}" type="slidenum">
              <a:rPr lang="en-US" smtClean="0"/>
              <a:t>18</a:t>
            </a:fld>
            <a:endParaRPr lang="en-US"/>
          </a:p>
        </p:txBody>
      </p:sp>
    </p:spTree>
    <p:extLst>
      <p:ext uri="{BB962C8B-B14F-4D97-AF65-F5344CB8AC3E}">
        <p14:creationId xmlns:p14="http://schemas.microsoft.com/office/powerpoint/2010/main" val="248150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https://www.cleanlakesalliance.org/buffer-strips/contour-buffer-strip/</a:t>
            </a:r>
          </a:p>
          <a:p>
            <a:r>
              <a:rPr lang="en-US" dirty="0"/>
              <a:t>https://seedinnovation.ca/wp-content/uploads/2017/11/Vegetative-Buffers-Whitepaper.pdf</a:t>
            </a:r>
          </a:p>
          <a:p>
            <a:r>
              <a:rPr lang="en-US" dirty="0"/>
              <a:t>https://www.hrwc.org/take-action/at-home/lawn-garden/</a:t>
            </a:r>
          </a:p>
          <a:p>
            <a:endParaRPr lang="en-US" dirty="0"/>
          </a:p>
          <a:p>
            <a:r>
              <a:rPr lang="en-US" dirty="0"/>
              <a:t>Contour buffer strip diagram + filter strip research</a:t>
            </a:r>
          </a:p>
          <a:p>
            <a:r>
              <a:rPr lang="en-US" dirty="0"/>
              <a:t>INTERCEPT FLOW PATHS AND SHORTEN THE LENGTH TO REDUCE THE FORCE/ENERGY</a:t>
            </a:r>
          </a:p>
          <a:p>
            <a:endParaRPr lang="en-US" dirty="0"/>
          </a:p>
          <a:p>
            <a:endParaRPr lang="en-US" dirty="0"/>
          </a:p>
          <a:p>
            <a:r>
              <a:rPr lang="en-US" sz="1200" dirty="0">
                <a:solidFill>
                  <a:schemeClr val="bg1"/>
                </a:solidFill>
                <a:latin typeface="Arial" pitchFamily="-123" charset="0"/>
              </a:rPr>
              <a:t>Source: Data collected by STRIPS team between 2007-2014 at Neal Smith National Wildlife Refuge as reported in </a:t>
            </a:r>
            <a:r>
              <a:rPr lang="en-US" sz="1200" dirty="0">
                <a:solidFill>
                  <a:schemeClr val="bg1"/>
                </a:solidFill>
              </a:rPr>
              <a:t>Schulte et al. 2017. PNAS. 201620229.</a:t>
            </a:r>
          </a:p>
          <a:p>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Traditional - Contour Buffer Strips CP332 (monoculture of cool season grasses; ~37% reduction in water runoff, average 85% reduction in sediment; </a:t>
            </a:r>
            <a:r>
              <a:rPr lang="en-US" sz="1200" dirty="0" err="1"/>
              <a:t>Lenhart</a:t>
            </a:r>
            <a:r>
              <a:rPr lang="en-US" sz="1200" dirty="0"/>
              <a:t> et al. 2017)</a:t>
            </a:r>
          </a:p>
          <a:p>
            <a:endParaRPr lang="en-US" dirty="0"/>
          </a:p>
        </p:txBody>
      </p:sp>
      <p:sp>
        <p:nvSpPr>
          <p:cNvPr id="4" name="Slide Number Placeholder 3"/>
          <p:cNvSpPr>
            <a:spLocks noGrp="1"/>
          </p:cNvSpPr>
          <p:nvPr>
            <p:ph type="sldNum" sz="quarter" idx="10"/>
          </p:nvPr>
        </p:nvSpPr>
        <p:spPr/>
        <p:txBody>
          <a:bodyPr/>
          <a:lstStyle/>
          <a:p>
            <a:fld id="{B8565479-C040-4207-BB15-AA7B20C9FAD4}" type="slidenum">
              <a:rPr lang="en-US" smtClean="0"/>
              <a:t>3</a:t>
            </a:fld>
            <a:endParaRPr lang="en-US"/>
          </a:p>
        </p:txBody>
      </p:sp>
    </p:spTree>
    <p:extLst>
      <p:ext uri="{BB962C8B-B14F-4D97-AF65-F5344CB8AC3E}">
        <p14:creationId xmlns:p14="http://schemas.microsoft.com/office/powerpoint/2010/main" val="267160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Rick for permission to use this image</a:t>
            </a:r>
          </a:p>
        </p:txBody>
      </p:sp>
      <p:sp>
        <p:nvSpPr>
          <p:cNvPr id="4" name="Slide Number Placeholder 3"/>
          <p:cNvSpPr>
            <a:spLocks noGrp="1"/>
          </p:cNvSpPr>
          <p:nvPr>
            <p:ph type="sldNum" sz="quarter" idx="5"/>
          </p:nvPr>
        </p:nvSpPr>
        <p:spPr/>
        <p:txBody>
          <a:bodyPr/>
          <a:lstStyle/>
          <a:p>
            <a:fld id="{B8565479-C040-4207-BB15-AA7B20C9FAD4}" type="slidenum">
              <a:rPr lang="en-US" smtClean="0"/>
              <a:t>4</a:t>
            </a:fld>
            <a:endParaRPr lang="en-US"/>
          </a:p>
        </p:txBody>
      </p:sp>
    </p:spTree>
    <p:extLst>
      <p:ext uri="{BB962C8B-B14F-4D97-AF65-F5344CB8AC3E}">
        <p14:creationId xmlns:p14="http://schemas.microsoft.com/office/powerpoint/2010/main" val="126835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mesh pad method was positively correlated with commonly deployed runoff plot methods (Hsieh et al. 2009).</a:t>
            </a:r>
          </a:p>
          <a:p>
            <a:endParaRPr lang="en-US" dirty="0"/>
          </a:p>
        </p:txBody>
      </p:sp>
      <p:sp>
        <p:nvSpPr>
          <p:cNvPr id="4" name="Slide Number Placeholder 3"/>
          <p:cNvSpPr>
            <a:spLocks noGrp="1"/>
          </p:cNvSpPr>
          <p:nvPr>
            <p:ph type="sldNum" sz="quarter" idx="5"/>
          </p:nvPr>
        </p:nvSpPr>
        <p:spPr/>
        <p:txBody>
          <a:bodyPr/>
          <a:lstStyle/>
          <a:p>
            <a:fld id="{B8565479-C040-4207-BB15-AA7B20C9FAD4}" type="slidenum">
              <a:rPr lang="en-US" smtClean="0"/>
              <a:t>5</a:t>
            </a:fld>
            <a:endParaRPr lang="en-US"/>
          </a:p>
        </p:txBody>
      </p:sp>
    </p:spTree>
    <p:extLst>
      <p:ext uri="{BB962C8B-B14F-4D97-AF65-F5344CB8AC3E}">
        <p14:creationId xmlns:p14="http://schemas.microsoft.com/office/powerpoint/2010/main" val="310028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a:t>
            </a:r>
            <a:r>
              <a:rPr lang="en-US" baseline="0" dirty="0"/>
              <a:t> pad drainage area</a:t>
            </a:r>
          </a:p>
          <a:p>
            <a:r>
              <a:rPr lang="en-US" baseline="0" dirty="0"/>
              <a:t>Diversion dots removed</a:t>
            </a:r>
          </a:p>
          <a:p>
            <a:r>
              <a:rPr lang="en-US" baseline="0" dirty="0"/>
              <a:t>Mute DEM so it is less bright</a:t>
            </a:r>
            <a:endParaRPr lang="en-US" dirty="0"/>
          </a:p>
        </p:txBody>
      </p:sp>
      <p:sp>
        <p:nvSpPr>
          <p:cNvPr id="4" name="Slide Number Placeholder 3"/>
          <p:cNvSpPr>
            <a:spLocks noGrp="1"/>
          </p:cNvSpPr>
          <p:nvPr>
            <p:ph type="sldNum" sz="quarter" idx="10"/>
          </p:nvPr>
        </p:nvSpPr>
        <p:spPr/>
        <p:txBody>
          <a:bodyPr/>
          <a:lstStyle/>
          <a:p>
            <a:fld id="{B8565479-C040-4207-BB15-AA7B20C9FAD4}" type="slidenum">
              <a:rPr lang="en-US" smtClean="0"/>
              <a:t>8</a:t>
            </a:fld>
            <a:endParaRPr lang="en-US"/>
          </a:p>
        </p:txBody>
      </p:sp>
    </p:spTree>
    <p:extLst>
      <p:ext uri="{BB962C8B-B14F-4D97-AF65-F5344CB8AC3E}">
        <p14:creationId xmlns:p14="http://schemas.microsoft.com/office/powerpoint/2010/main" val="421343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a:t>
            </a:r>
            <a:r>
              <a:rPr lang="en-US" baseline="0" dirty="0"/>
              <a:t> pad drainage area</a:t>
            </a:r>
          </a:p>
          <a:p>
            <a:r>
              <a:rPr lang="en-US" baseline="0" dirty="0"/>
              <a:t>Diversion dots removed</a:t>
            </a:r>
          </a:p>
          <a:p>
            <a:r>
              <a:rPr lang="en-US" baseline="0" dirty="0"/>
              <a:t>Mute DEM so it is less bright</a:t>
            </a:r>
            <a:endParaRPr lang="en-US" dirty="0"/>
          </a:p>
        </p:txBody>
      </p:sp>
      <p:sp>
        <p:nvSpPr>
          <p:cNvPr id="4" name="Slide Number Placeholder 3"/>
          <p:cNvSpPr>
            <a:spLocks noGrp="1"/>
          </p:cNvSpPr>
          <p:nvPr>
            <p:ph type="sldNum" sz="quarter" idx="10"/>
          </p:nvPr>
        </p:nvSpPr>
        <p:spPr/>
        <p:txBody>
          <a:bodyPr/>
          <a:lstStyle/>
          <a:p>
            <a:fld id="{B8565479-C040-4207-BB15-AA7B20C9FAD4}" type="slidenum">
              <a:rPr lang="en-US" smtClean="0"/>
              <a:t>9</a:t>
            </a:fld>
            <a:endParaRPr lang="en-US"/>
          </a:p>
        </p:txBody>
      </p:sp>
    </p:spTree>
    <p:extLst>
      <p:ext uri="{BB962C8B-B14F-4D97-AF65-F5344CB8AC3E}">
        <p14:creationId xmlns:p14="http://schemas.microsoft.com/office/powerpoint/2010/main" val="455356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a:t>
            </a:r>
            <a:r>
              <a:rPr lang="en-US" baseline="0" dirty="0"/>
              <a:t> we have answered our question for 4 different years and the results are unreliable. </a:t>
            </a:r>
          </a:p>
          <a:p>
            <a:endParaRPr lang="en-US" baseline="0" dirty="0"/>
          </a:p>
          <a:p>
            <a:r>
              <a:rPr lang="en-US" baseline="0" dirty="0"/>
              <a:t>The number of sites (i.e. paired fields), changed from 4 in 2016, to 6 in 2017 and 2018, to 11 in 2019. There were a total of 12 sites monitored from 2016-2020.</a:t>
            </a:r>
          </a:p>
          <a:p>
            <a:endParaRPr lang="en-US" baseline="0" dirty="0"/>
          </a:p>
          <a:p>
            <a:r>
              <a:rPr lang="en-US" baseline="0" dirty="0"/>
              <a:t>This data was log transformed to calculate the average and standard deviation, then back transformed into units that are more relatable. There is a lot of variability in the datasets and we needed to adjust for that. In order to account for that variability additional investigation into erosional processes at each site and what is influencing those processes.</a:t>
            </a:r>
          </a:p>
          <a:p>
            <a:endParaRPr lang="en-US" baseline="0" dirty="0"/>
          </a:p>
          <a:p>
            <a:r>
              <a:rPr lang="en-US" baseline="0" dirty="0"/>
              <a:t>-Error bars – pad analysis, contrasts with estimated 95% interval</a:t>
            </a:r>
          </a:p>
          <a:p>
            <a:r>
              <a:rPr lang="en-US" baseline="0" dirty="0"/>
              <a:t>-Take out years</a:t>
            </a:r>
            <a:endParaRPr lang="en-US" dirty="0"/>
          </a:p>
        </p:txBody>
      </p:sp>
      <p:sp>
        <p:nvSpPr>
          <p:cNvPr id="4" name="Slide Number Placeholder 3"/>
          <p:cNvSpPr>
            <a:spLocks noGrp="1"/>
          </p:cNvSpPr>
          <p:nvPr>
            <p:ph type="sldNum" sz="quarter" idx="10"/>
          </p:nvPr>
        </p:nvSpPr>
        <p:spPr/>
        <p:txBody>
          <a:bodyPr/>
          <a:lstStyle/>
          <a:p>
            <a:fld id="{7F9D68A4-7451-4951-902B-ECD3407C0430}" type="slidenum">
              <a:rPr lang="en-US" smtClean="0"/>
              <a:t>12</a:t>
            </a:fld>
            <a:endParaRPr lang="en-US"/>
          </a:p>
        </p:txBody>
      </p:sp>
    </p:spTree>
    <p:extLst>
      <p:ext uri="{BB962C8B-B14F-4D97-AF65-F5344CB8AC3E}">
        <p14:creationId xmlns:p14="http://schemas.microsoft.com/office/powerpoint/2010/main" val="73030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where these numbers come from. </a:t>
            </a:r>
          </a:p>
        </p:txBody>
      </p:sp>
      <p:sp>
        <p:nvSpPr>
          <p:cNvPr id="4" name="Slide Number Placeholder 3"/>
          <p:cNvSpPr>
            <a:spLocks noGrp="1"/>
          </p:cNvSpPr>
          <p:nvPr>
            <p:ph type="sldNum" sz="quarter" idx="5"/>
          </p:nvPr>
        </p:nvSpPr>
        <p:spPr/>
        <p:txBody>
          <a:bodyPr/>
          <a:lstStyle/>
          <a:p>
            <a:fld id="{B8565479-C040-4207-BB15-AA7B20C9FAD4}" type="slidenum">
              <a:rPr lang="en-US" smtClean="0"/>
              <a:t>13</a:t>
            </a:fld>
            <a:endParaRPr lang="en-US"/>
          </a:p>
        </p:txBody>
      </p:sp>
    </p:spTree>
    <p:extLst>
      <p:ext uri="{BB962C8B-B14F-4D97-AF65-F5344CB8AC3E}">
        <p14:creationId xmlns:p14="http://schemas.microsoft.com/office/powerpoint/2010/main" val="285309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Rainfall– </a:t>
            </a:r>
            <a:r>
              <a:rPr lang="en-US" dirty="0" err="1">
                <a:solidFill>
                  <a:schemeClr val="tx1"/>
                </a:solidFill>
              </a:rPr>
              <a:t>forshadowing</a:t>
            </a:r>
            <a:r>
              <a:rPr lang="en-US" dirty="0">
                <a:solidFill>
                  <a:schemeClr val="tx1"/>
                </a:solidFill>
              </a:rPr>
              <a:t> of results, these results are based on design of the experiment and what other covariates we are looking at</a:t>
            </a:r>
          </a:p>
          <a:p>
            <a:endParaRPr lang="en-US" dirty="0">
              <a:solidFill>
                <a:srgbClr val="FF0000"/>
              </a:solidFill>
            </a:endParaRPr>
          </a:p>
          <a:p>
            <a:r>
              <a:rPr lang="en-US" dirty="0">
                <a:solidFill>
                  <a:srgbClr val="FF0000"/>
                </a:solidFill>
              </a:rPr>
              <a:t>Couple bullets about method evaluation:</a:t>
            </a:r>
          </a:p>
          <a:p>
            <a:pPr lvl="1"/>
            <a:r>
              <a:rPr lang="en-US" dirty="0">
                <a:solidFill>
                  <a:srgbClr val="FF0000"/>
                </a:solidFill>
              </a:rPr>
              <a:t>Bullet about paired pad analysis </a:t>
            </a:r>
          </a:p>
          <a:p>
            <a:pPr lvl="1"/>
            <a:r>
              <a:rPr lang="en-US" dirty="0">
                <a:solidFill>
                  <a:srgbClr val="FF0000"/>
                </a:solidFill>
              </a:rPr>
              <a:t>Potentially less expensive and more reliable than flume datasets</a:t>
            </a:r>
          </a:p>
          <a:p>
            <a:r>
              <a:rPr lang="en-US" dirty="0"/>
              <a:t>So far the method has been reliable and stood up against more accepted means to measure soil erosion. There are lot of opportunities to learn about strengths and weaknesses and maybe start applying more broadly. </a:t>
            </a:r>
          </a:p>
          <a:p>
            <a:endParaRPr lang="en-US" dirty="0"/>
          </a:p>
          <a:p>
            <a:r>
              <a:rPr lang="en-US" dirty="0">
                <a:solidFill>
                  <a:srgbClr val="FF0000"/>
                </a:solidFill>
              </a:rPr>
              <a:t>At the middle position, fields with prairie strips have had less movement due to </a:t>
            </a:r>
            <a:endParaRPr lang="en-US" dirty="0"/>
          </a:p>
        </p:txBody>
      </p:sp>
      <p:sp>
        <p:nvSpPr>
          <p:cNvPr id="4" name="Slide Number Placeholder 3"/>
          <p:cNvSpPr>
            <a:spLocks noGrp="1"/>
          </p:cNvSpPr>
          <p:nvPr>
            <p:ph type="sldNum" sz="quarter" idx="5"/>
          </p:nvPr>
        </p:nvSpPr>
        <p:spPr/>
        <p:txBody>
          <a:bodyPr/>
          <a:lstStyle/>
          <a:p>
            <a:fld id="{B8565479-C040-4207-BB15-AA7B20C9FAD4}" type="slidenum">
              <a:rPr lang="en-US" smtClean="0"/>
              <a:t>14</a:t>
            </a:fld>
            <a:endParaRPr lang="en-US"/>
          </a:p>
        </p:txBody>
      </p:sp>
    </p:spTree>
    <p:extLst>
      <p:ext uri="{BB962C8B-B14F-4D97-AF65-F5344CB8AC3E}">
        <p14:creationId xmlns:p14="http://schemas.microsoft.com/office/powerpoint/2010/main" val="128259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1648A7C-9F69-4A68-8263-40E86EA33F73}" type="datetimeFigureOut">
              <a:rPr lang="en-US" smtClean="0"/>
              <a:t>12/15/2021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CC00320B-55AD-442B-AF50-ABD9C8A06B74}" type="slidenum">
              <a:rPr lang="en-US" smtClean="0"/>
              <a:t>‹#›</a:t>
            </a:fld>
            <a:endParaRPr lang="en-US"/>
          </a:p>
        </p:txBody>
      </p:sp>
    </p:spTree>
    <p:extLst>
      <p:ext uri="{BB962C8B-B14F-4D97-AF65-F5344CB8AC3E}">
        <p14:creationId xmlns:p14="http://schemas.microsoft.com/office/powerpoint/2010/main" val="3943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48A7C-9F69-4A68-8263-40E86EA33F73}"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3139904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48A7C-9F69-4A68-8263-40E86EA33F73}"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3780882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48A7C-9F69-4A68-8263-40E86EA33F73}"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400258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48A7C-9F69-4A68-8263-40E86EA33F73}"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421838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648A7C-9F69-4A68-8263-40E86EA33F73}"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403065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648A7C-9F69-4A68-8263-40E86EA33F73}"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2745487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648A7C-9F69-4A68-8263-40E86EA33F73}"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400097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48A7C-9F69-4A68-8263-40E86EA33F73}"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0320B-55AD-442B-AF50-ABD9C8A06B74}" type="slidenum">
              <a:rPr lang="en-US" smtClean="0"/>
              <a:t>‹#›</a:t>
            </a:fld>
            <a:endParaRPr lang="en-US"/>
          </a:p>
        </p:txBody>
      </p:sp>
    </p:spTree>
    <p:extLst>
      <p:ext uri="{BB962C8B-B14F-4D97-AF65-F5344CB8AC3E}">
        <p14:creationId xmlns:p14="http://schemas.microsoft.com/office/powerpoint/2010/main" val="974047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1648A7C-9F69-4A68-8263-40E86EA33F73}"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CC00320B-55AD-442B-AF50-ABD9C8A06B74}" type="slidenum">
              <a:rPr lang="en-US" smtClean="0"/>
              <a:t>‹#›</a:t>
            </a:fld>
            <a:endParaRPr lang="en-US"/>
          </a:p>
        </p:txBody>
      </p:sp>
    </p:spTree>
    <p:extLst>
      <p:ext uri="{BB962C8B-B14F-4D97-AF65-F5344CB8AC3E}">
        <p14:creationId xmlns:p14="http://schemas.microsoft.com/office/powerpoint/2010/main" val="2654822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1648A7C-9F69-4A68-8263-40E86EA33F73}" type="datetimeFigureOut">
              <a:rPr lang="en-US" smtClean="0"/>
              <a:t>12/15/2021</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CC00320B-55AD-442B-AF50-ABD9C8A06B74}" type="slidenum">
              <a:rPr lang="en-US" smtClean="0"/>
              <a:t>‹#›</a:t>
            </a:fld>
            <a:endParaRPr lang="en-US"/>
          </a:p>
        </p:txBody>
      </p:sp>
    </p:spTree>
    <p:extLst>
      <p:ext uri="{BB962C8B-B14F-4D97-AF65-F5344CB8AC3E}">
        <p14:creationId xmlns:p14="http://schemas.microsoft.com/office/powerpoint/2010/main" val="31053267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1648A7C-9F69-4A68-8263-40E86EA33F73}" type="datetimeFigureOut">
              <a:rPr lang="en-US" smtClean="0"/>
              <a:t>12/15/2021</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CC00320B-55AD-442B-AF50-ABD9C8A06B74}" type="slidenum">
              <a:rPr lang="en-US" smtClean="0"/>
              <a:t>‹#›</a:t>
            </a:fld>
            <a:endParaRPr lang="en-US"/>
          </a:p>
        </p:txBody>
      </p:sp>
    </p:spTree>
    <p:extLst>
      <p:ext uri="{BB962C8B-B14F-4D97-AF65-F5344CB8AC3E}">
        <p14:creationId xmlns:p14="http://schemas.microsoft.com/office/powerpoint/2010/main" val="20877047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jnel@iastate.edu" TargetMode="External"/><Relationship Id="rId2" Type="http://schemas.openxmlformats.org/officeDocument/2006/relationships/image" Target="../media/image36.jpeg"/><Relationship Id="rId1" Type="http://schemas.openxmlformats.org/officeDocument/2006/relationships/slideLayout" Target="../slideLayouts/slideLayout8.xml"/><Relationship Id="rId5" Type="http://schemas.openxmlformats.org/officeDocument/2006/relationships/hyperlink" Target="mailto:timyoung@iastate.edu" TargetMode="External"/><Relationship Id="rId4" Type="http://schemas.openxmlformats.org/officeDocument/2006/relationships/hyperlink" Target="mailto:mliebman@iastate.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5.jp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hyperlink" Target="https://www.dailyerosion.org/" TargetMode="External"/><Relationship Id="rId15" Type="http://schemas.openxmlformats.org/officeDocument/2006/relationships/image" Target="../media/image12.jpeg"/><Relationship Id="rId10" Type="http://schemas.microsoft.com/office/2007/relationships/hdphoto" Target="../media/hdphoto1.wdp"/><Relationship Id="rId4" Type="http://schemas.openxmlformats.org/officeDocument/2006/relationships/hyperlink" Target="https://sustainabilitycommunity.springernature.com/posts/57067-the-daily-erosion-project-visualizing-soil-erosion-across-the-u-s-corn-belt" TargetMode="External"/><Relationship Id="rId9" Type="http://schemas.openxmlformats.org/officeDocument/2006/relationships/image" Target="../media/image7.png"/><Relationship Id="rId1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1AB4AC-53E7-4546-A060-C7B108FD768C}"/>
              </a:ext>
            </a:extLst>
          </p:cNvPr>
          <p:cNvSpPr/>
          <p:nvPr/>
        </p:nvSpPr>
        <p:spPr>
          <a:xfrm>
            <a:off x="0" y="5473700"/>
            <a:ext cx="12192000" cy="1423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1FF8B-ECF2-4976-8453-1ABF355CA4BF}"/>
              </a:ext>
            </a:extLst>
          </p:cNvPr>
          <p:cNvSpPr>
            <a:spLocks noGrp="1"/>
          </p:cNvSpPr>
          <p:nvPr>
            <p:ph type="ctrTitle"/>
          </p:nvPr>
        </p:nvSpPr>
        <p:spPr>
          <a:xfrm>
            <a:off x="0" y="42036"/>
            <a:ext cx="12191999" cy="3352800"/>
          </a:xfrm>
        </p:spPr>
        <p:txBody>
          <a:bodyPr/>
          <a:lstStyle/>
          <a:p>
            <a:pPr algn="ctr"/>
            <a:r>
              <a:rPr lang="en-US" sz="7200" dirty="0">
                <a:solidFill>
                  <a:schemeClr val="bg1"/>
                </a:solidFill>
              </a:rPr>
              <a:t>Monitoring field-scale soil erosion patterns and mechanisms</a:t>
            </a:r>
          </a:p>
        </p:txBody>
      </p:sp>
      <p:sp>
        <p:nvSpPr>
          <p:cNvPr id="3" name="Subtitle 2">
            <a:extLst>
              <a:ext uri="{FF2B5EF4-FFF2-40B4-BE49-F238E27FC236}">
                <a16:creationId xmlns:a16="http://schemas.microsoft.com/office/drawing/2014/main" id="{101E4AEE-C164-4478-9F49-740B6770FE38}"/>
              </a:ext>
            </a:extLst>
          </p:cNvPr>
          <p:cNvSpPr>
            <a:spLocks noGrp="1"/>
          </p:cNvSpPr>
          <p:nvPr>
            <p:ph type="subTitle" idx="1"/>
          </p:nvPr>
        </p:nvSpPr>
        <p:spPr>
          <a:xfrm>
            <a:off x="1661490" y="3770341"/>
            <a:ext cx="9228201" cy="1645920"/>
          </a:xfrm>
        </p:spPr>
        <p:txBody>
          <a:bodyPr>
            <a:normAutofit/>
          </a:bodyPr>
          <a:lstStyle/>
          <a:p>
            <a:pPr algn="ctr"/>
            <a:r>
              <a:rPr lang="en-US" sz="2800" dirty="0"/>
              <a:t>Jessica Nelson</a:t>
            </a:r>
          </a:p>
          <a:p>
            <a:pPr algn="ctr"/>
            <a:r>
              <a:rPr lang="en-US" sz="2000" dirty="0"/>
              <a:t>12/15/2021</a:t>
            </a:r>
          </a:p>
          <a:p>
            <a:pPr algn="ctr"/>
            <a:r>
              <a:rPr lang="en-US" sz="2000" dirty="0"/>
              <a:t>Prepared for: EEOB590A Final Project</a:t>
            </a:r>
          </a:p>
        </p:txBody>
      </p:sp>
    </p:spTree>
    <p:extLst>
      <p:ext uri="{BB962C8B-B14F-4D97-AF65-F5344CB8AC3E}">
        <p14:creationId xmlns:p14="http://schemas.microsoft.com/office/powerpoint/2010/main" val="282945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C56AE6-EDB0-4FA8-8D63-0952FF2AB53F}"/>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EE7ADBCC-DB97-4E2C-B4E2-D6DB031F7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882" y="377612"/>
            <a:ext cx="6102773" cy="61027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28BB665-F4DB-4371-8C12-E4698D00B738}"/>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08BE5C3F-0557-4EFA-A004-851D08715D3F}"/>
              </a:ext>
            </a:extLst>
          </p:cNvPr>
          <p:cNvSpPr/>
          <p:nvPr/>
        </p:nvSpPr>
        <p:spPr>
          <a:xfrm>
            <a:off x="6003500" y="4201610"/>
            <a:ext cx="223680" cy="498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CBB792B7-DED8-4730-9C86-3AB241F36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323"/>
          <a:stretch/>
        </p:blipFill>
        <p:spPr bwMode="auto">
          <a:xfrm>
            <a:off x="0" y="467043"/>
            <a:ext cx="5326844" cy="60755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532AD2-C4B6-4C9E-A900-2748EE329582}"/>
              </a:ext>
            </a:extLst>
          </p:cNvPr>
          <p:cNvSpPr txBox="1"/>
          <p:nvPr/>
        </p:nvSpPr>
        <p:spPr>
          <a:xfrm>
            <a:off x="2510443" y="1168584"/>
            <a:ext cx="4135245" cy="2031325"/>
          </a:xfrm>
          <a:prstGeom prst="rect">
            <a:avLst/>
          </a:prstGeom>
          <a:noFill/>
        </p:spPr>
        <p:txBody>
          <a:bodyPr wrap="square" rtlCol="0">
            <a:spAutoFit/>
          </a:bodyPr>
          <a:lstStyle/>
          <a:p>
            <a:r>
              <a:rPr lang="en-US" dirty="0" err="1">
                <a:latin typeface="Courier New" panose="02070309020205020404" pitchFamily="49" charset="0"/>
              </a:rPr>
              <a:t>l</a:t>
            </a:r>
            <a:r>
              <a:rPr lang="en-US" b="0" i="0" dirty="0" err="1">
                <a:effectLst/>
                <a:latin typeface="Courier New" panose="02070309020205020404" pitchFamily="49" charset="0"/>
              </a:rPr>
              <a:t>mer</a:t>
            </a:r>
            <a:r>
              <a:rPr lang="en-US" b="0" i="0" dirty="0">
                <a:effectLst/>
                <a:latin typeface="Courier New" panose="02070309020205020404" pitchFamily="49" charset="0"/>
              </a:rPr>
              <a:t>(log(</a:t>
            </a:r>
            <a:r>
              <a:rPr lang="en-US" b="0" i="0" dirty="0" err="1">
                <a:effectLst/>
                <a:latin typeface="Courier New" panose="02070309020205020404" pitchFamily="49" charset="0"/>
              </a:rPr>
              <a:t>TSS_ppm</a:t>
            </a:r>
            <a:r>
              <a:rPr lang="en-US" b="0" i="0" dirty="0">
                <a:effectLst/>
                <a:latin typeface="Courier New" panose="02070309020205020404" pitchFamily="49" charset="0"/>
              </a:rPr>
              <a:t>) ~ </a:t>
            </a:r>
          </a:p>
          <a:p>
            <a:r>
              <a:rPr lang="en-US" b="0" i="0" dirty="0">
                <a:effectLst/>
                <a:latin typeface="Courier New" panose="02070309020205020404" pitchFamily="49" charset="0"/>
              </a:rPr>
              <a:t>(1 | </a:t>
            </a:r>
            <a:r>
              <a:rPr lang="en-US" b="0" i="0" dirty="0" err="1">
                <a:effectLst/>
                <a:latin typeface="Courier New" panose="02070309020205020404" pitchFamily="49" charset="0"/>
              </a:rPr>
              <a:t>SiteID</a:t>
            </a:r>
            <a:r>
              <a:rPr lang="en-US" b="0" i="0" dirty="0">
                <a:effectLst/>
                <a:latin typeface="Courier New" panose="02070309020205020404" pitchFamily="49" charset="0"/>
              </a:rPr>
              <a:t>) + </a:t>
            </a:r>
          </a:p>
          <a:p>
            <a:r>
              <a:rPr lang="en-US" b="0" i="0" dirty="0">
                <a:effectLst/>
                <a:latin typeface="Courier New" panose="02070309020205020404" pitchFamily="49" charset="0"/>
              </a:rPr>
              <a:t>Treatment + </a:t>
            </a:r>
          </a:p>
          <a:p>
            <a:r>
              <a:rPr lang="en-US" b="0" i="0" dirty="0">
                <a:effectLst/>
                <a:latin typeface="Courier New" panose="02070309020205020404" pitchFamily="49" charset="0"/>
              </a:rPr>
              <a:t>(1 | </a:t>
            </a:r>
            <a:r>
              <a:rPr lang="en-US" b="0" i="0" dirty="0" err="1">
                <a:effectLst/>
                <a:latin typeface="Courier New" panose="02070309020205020404" pitchFamily="49" charset="0"/>
              </a:rPr>
              <a:t>SiteID:Treatment</a:t>
            </a:r>
            <a:r>
              <a:rPr lang="en-US" b="0" i="0" dirty="0">
                <a:effectLst/>
                <a:latin typeface="Courier New" panose="02070309020205020404" pitchFamily="49" charset="0"/>
              </a:rPr>
              <a:t>) + factor(Year) * Treatment)</a:t>
            </a:r>
          </a:p>
          <a:p>
            <a:endParaRPr lang="en-US" dirty="0">
              <a:latin typeface="Courier New" panose="02070309020205020404" pitchFamily="49" charset="0"/>
            </a:endParaRPr>
          </a:p>
          <a:p>
            <a:r>
              <a:rPr lang="en-US" dirty="0">
                <a:latin typeface="Courier New" panose="02070309020205020404" pitchFamily="49" charset="0"/>
              </a:rPr>
              <a:t>p = 0.0279</a:t>
            </a:r>
            <a:endParaRPr lang="en-US" dirty="0"/>
          </a:p>
        </p:txBody>
      </p:sp>
    </p:spTree>
    <p:extLst>
      <p:ext uri="{BB962C8B-B14F-4D97-AF65-F5344CB8AC3E}">
        <p14:creationId xmlns:p14="http://schemas.microsoft.com/office/powerpoint/2010/main" val="2759830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943C-019B-4D7B-8403-995F10F261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1C05AF0-1C35-42F3-90AE-B99ECA41D55E}"/>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746A4482-6D8E-4F45-BE6E-115B5DFF29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518"/>
          <a:stretch/>
        </p:blipFill>
        <p:spPr bwMode="auto">
          <a:xfrm>
            <a:off x="76199" y="815700"/>
            <a:ext cx="4682647" cy="5542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524CF2-2A53-4D1B-8ABD-7389D7B46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818" y="824049"/>
            <a:ext cx="5534418" cy="55344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6E3E6B-37B0-414C-880A-18906E8916A7}"/>
              </a:ext>
            </a:extLst>
          </p:cNvPr>
          <p:cNvSpPr txBox="1"/>
          <p:nvPr/>
        </p:nvSpPr>
        <p:spPr>
          <a:xfrm>
            <a:off x="2740060" y="1747931"/>
            <a:ext cx="3670530" cy="2308324"/>
          </a:xfrm>
          <a:prstGeom prst="rect">
            <a:avLst/>
          </a:prstGeom>
          <a:noFill/>
        </p:spPr>
        <p:txBody>
          <a:bodyPr wrap="square" rtlCol="0">
            <a:spAutoFit/>
          </a:bodyPr>
          <a:lstStyle/>
          <a:p>
            <a:r>
              <a:rPr lang="en-US" b="0" dirty="0" err="1">
                <a:effectLst/>
                <a:latin typeface="Courier New" panose="02070309020205020404" pitchFamily="49" charset="0"/>
              </a:rPr>
              <a:t>lmer</a:t>
            </a:r>
            <a:r>
              <a:rPr lang="en-US" b="0" dirty="0">
                <a:effectLst/>
                <a:latin typeface="Courier New" panose="02070309020205020404" pitchFamily="49" charset="0"/>
              </a:rPr>
              <a:t>(log(</a:t>
            </a:r>
            <a:r>
              <a:rPr lang="en-US" b="0" dirty="0" err="1">
                <a:effectLst/>
                <a:latin typeface="Courier New" panose="02070309020205020404" pitchFamily="49" charset="0"/>
              </a:rPr>
              <a:t>TSS_ppm</a:t>
            </a:r>
            <a:r>
              <a:rPr lang="en-US" b="0" dirty="0">
                <a:effectLst/>
                <a:latin typeface="Courier New" panose="02070309020205020404" pitchFamily="49" charset="0"/>
              </a:rPr>
              <a:t>) ~ </a:t>
            </a:r>
          </a:p>
          <a:p>
            <a:r>
              <a:rPr lang="en-US" b="0" dirty="0">
                <a:effectLst/>
                <a:latin typeface="Courier New" panose="02070309020205020404" pitchFamily="49" charset="0"/>
              </a:rPr>
              <a:t>(1 | </a:t>
            </a:r>
            <a:r>
              <a:rPr lang="en-US" b="0" dirty="0" err="1">
                <a:effectLst/>
                <a:latin typeface="Courier New" panose="02070309020205020404" pitchFamily="49" charset="0"/>
              </a:rPr>
              <a:t>SiteID</a:t>
            </a:r>
            <a:r>
              <a:rPr lang="en-US" b="0" dirty="0">
                <a:effectLst/>
                <a:latin typeface="Courier New" panose="02070309020205020404" pitchFamily="49" charset="0"/>
              </a:rPr>
              <a:t>) + </a:t>
            </a:r>
          </a:p>
          <a:p>
            <a:r>
              <a:rPr lang="en-US" b="0" dirty="0">
                <a:effectLst/>
                <a:latin typeface="Courier New" panose="02070309020205020404" pitchFamily="49" charset="0"/>
              </a:rPr>
              <a:t>Treatment + </a:t>
            </a:r>
          </a:p>
          <a:p>
            <a:r>
              <a:rPr lang="en-US" b="0" dirty="0">
                <a:effectLst/>
                <a:latin typeface="Courier New" panose="02070309020205020404" pitchFamily="49" charset="0"/>
              </a:rPr>
              <a:t>(1 | </a:t>
            </a:r>
            <a:r>
              <a:rPr lang="en-US" b="0" dirty="0" err="1">
                <a:effectLst/>
                <a:latin typeface="Courier New" panose="02070309020205020404" pitchFamily="49" charset="0"/>
              </a:rPr>
              <a:t>SiteID:Treatment</a:t>
            </a:r>
            <a:r>
              <a:rPr lang="en-US" b="0" dirty="0">
                <a:effectLst/>
                <a:latin typeface="Courier New" panose="02070309020205020404" pitchFamily="49" charset="0"/>
              </a:rPr>
              <a:t>) + </a:t>
            </a:r>
          </a:p>
          <a:p>
            <a:r>
              <a:rPr lang="en-US" b="0" dirty="0">
                <a:effectLst/>
                <a:latin typeface="Courier New" panose="02070309020205020404" pitchFamily="49" charset="0"/>
              </a:rPr>
              <a:t>factor(Year) * Treatment)</a:t>
            </a:r>
          </a:p>
          <a:p>
            <a:endParaRPr lang="en-US" dirty="0">
              <a:latin typeface="Courier New" panose="02070309020205020404" pitchFamily="49" charset="0"/>
            </a:endParaRPr>
          </a:p>
          <a:p>
            <a:r>
              <a:rPr lang="en-US" b="0" dirty="0">
                <a:effectLst/>
                <a:latin typeface="Courier New" panose="02070309020205020404" pitchFamily="49" charset="0"/>
              </a:rPr>
              <a:t>p = 0.352</a:t>
            </a:r>
          </a:p>
          <a:p>
            <a:endParaRPr lang="en-US" dirty="0"/>
          </a:p>
        </p:txBody>
      </p:sp>
    </p:spTree>
    <p:extLst>
      <p:ext uri="{BB962C8B-B14F-4D97-AF65-F5344CB8AC3E}">
        <p14:creationId xmlns:p14="http://schemas.microsoft.com/office/powerpoint/2010/main" val="1814015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864D6-4628-4A7E-BE14-7754EE604318}"/>
              </a:ext>
            </a:extLst>
          </p:cNvPr>
          <p:cNvPicPr>
            <a:picLocks noChangeAspect="1"/>
          </p:cNvPicPr>
          <p:nvPr/>
        </p:nvPicPr>
        <p:blipFill rotWithShape="1">
          <a:blip r:embed="rId3" cstate="screen">
            <a:alphaModFix amt="63000"/>
            <a:extLst>
              <a:ext uri="{28A0092B-C50C-407E-A947-70E740481C1C}">
                <a14:useLocalDpi xmlns:a14="http://schemas.microsoft.com/office/drawing/2010/main" val="0"/>
              </a:ext>
            </a:extLst>
          </a:blip>
          <a:srcRect t="3999" b="21000"/>
          <a:stretch/>
        </p:blipFill>
        <p:spPr>
          <a:xfrm>
            <a:off x="0" y="0"/>
            <a:ext cx="12192000" cy="6858000"/>
          </a:xfrm>
          <a:prstGeom prst="rect">
            <a:avLst/>
          </a:prstGeom>
        </p:spPr>
      </p:pic>
      <p:pic>
        <p:nvPicPr>
          <p:cNvPr id="4" name="Picture 3" descr="Chart, bar chart&#10;&#10;Description automatically generated">
            <a:extLst>
              <a:ext uri="{FF2B5EF4-FFF2-40B4-BE49-F238E27FC236}">
                <a16:creationId xmlns:a16="http://schemas.microsoft.com/office/drawing/2014/main" id="{A5173459-DCF0-4DD5-AB4E-6288A29B6746}"/>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38367" y="336843"/>
            <a:ext cx="4323509" cy="4323509"/>
          </a:xfrm>
          <a:prstGeom prst="rect">
            <a:avLst/>
          </a:prstGeom>
        </p:spPr>
      </p:pic>
      <p:graphicFrame>
        <p:nvGraphicFramePr>
          <p:cNvPr id="5" name="Table 4">
            <a:extLst>
              <a:ext uri="{FF2B5EF4-FFF2-40B4-BE49-F238E27FC236}">
                <a16:creationId xmlns:a16="http://schemas.microsoft.com/office/drawing/2014/main" id="{A6B5EA83-72C3-4CCF-B212-6F31BF2E2D1C}"/>
              </a:ext>
            </a:extLst>
          </p:cNvPr>
          <p:cNvGraphicFramePr>
            <a:graphicFrameLocks noGrp="1"/>
          </p:cNvGraphicFramePr>
          <p:nvPr>
            <p:extLst>
              <p:ext uri="{D42A27DB-BD31-4B8C-83A1-F6EECF244321}">
                <p14:modId xmlns:p14="http://schemas.microsoft.com/office/powerpoint/2010/main" val="2065605521"/>
              </p:ext>
            </p:extLst>
          </p:nvPr>
        </p:nvGraphicFramePr>
        <p:xfrm>
          <a:off x="4663177" y="3818342"/>
          <a:ext cx="2972354" cy="2480313"/>
        </p:xfrm>
        <a:graphic>
          <a:graphicData uri="http://schemas.openxmlformats.org/drawingml/2006/table">
            <a:tbl>
              <a:tblPr firstRow="1" firstCol="1" bandRow="1">
                <a:tableStyleId>{5940675A-B579-460E-94D1-54222C63F5DA}</a:tableStyleId>
              </a:tblPr>
              <a:tblGrid>
                <a:gridCol w="1191722">
                  <a:extLst>
                    <a:ext uri="{9D8B030D-6E8A-4147-A177-3AD203B41FA5}">
                      <a16:colId xmlns:a16="http://schemas.microsoft.com/office/drawing/2014/main" val="3358963771"/>
                    </a:ext>
                  </a:extLst>
                </a:gridCol>
                <a:gridCol w="1780632">
                  <a:extLst>
                    <a:ext uri="{9D8B030D-6E8A-4147-A177-3AD203B41FA5}">
                      <a16:colId xmlns:a16="http://schemas.microsoft.com/office/drawing/2014/main" val="3334295063"/>
                    </a:ext>
                  </a:extLst>
                </a:gridCol>
              </a:tblGrid>
              <a:tr h="0">
                <a:tc>
                  <a:txBody>
                    <a:bodyPr/>
                    <a:lstStyle/>
                    <a:p>
                      <a:pPr marL="0" marR="0" algn="ctr">
                        <a:lnSpc>
                          <a:spcPct val="107000"/>
                        </a:lnSpc>
                        <a:spcBef>
                          <a:spcPts val="0"/>
                        </a:spcBef>
                        <a:spcAft>
                          <a:spcPts val="0"/>
                        </a:spcAft>
                      </a:pPr>
                      <a:r>
                        <a:rPr lang="en-US" sz="1600" b="1" dirty="0">
                          <a:solidFill>
                            <a:schemeClr val="bg1"/>
                          </a:solidFill>
                          <a:effectLst/>
                          <a:latin typeface="Garamond" panose="02020404030301010803" pitchFamily="18" charset="0"/>
                        </a:rPr>
                        <a:t>Year</a:t>
                      </a:r>
                      <a:endParaRPr lang="en-US" sz="16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600" b="1" dirty="0">
                          <a:solidFill>
                            <a:schemeClr val="bg1"/>
                          </a:solidFill>
                          <a:effectLst/>
                          <a:latin typeface="Garamond" panose="02020404030301010803" pitchFamily="18" charset="0"/>
                        </a:rPr>
                        <a:t>Average Rainfall during Study (mm)</a:t>
                      </a:r>
                      <a:endParaRPr lang="en-US" sz="16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ctr">
                    <a:solidFill>
                      <a:schemeClr val="tx1"/>
                    </a:solidFill>
                  </a:tcPr>
                </a:tc>
                <a:extLst>
                  <a:ext uri="{0D108BD9-81ED-4DB2-BD59-A6C34878D82A}">
                    <a16:rowId xmlns:a16="http://schemas.microsoft.com/office/drawing/2014/main" val="1828644043"/>
                  </a:ext>
                </a:extLst>
              </a:tr>
              <a:tr h="0">
                <a:tc>
                  <a:txBody>
                    <a:bodyPr/>
                    <a:lstStyle/>
                    <a:p>
                      <a:pPr marL="0" marR="0" algn="ctr">
                        <a:lnSpc>
                          <a:spcPct val="107000"/>
                        </a:lnSpc>
                        <a:spcBef>
                          <a:spcPts val="0"/>
                        </a:spcBef>
                        <a:spcAft>
                          <a:spcPts val="0"/>
                        </a:spcAft>
                      </a:pPr>
                      <a:r>
                        <a:rPr lang="en-US" sz="1800" dirty="0">
                          <a:effectLst/>
                          <a:latin typeface="Garamond" panose="02020404030301010803" pitchFamily="18" charset="0"/>
                        </a:rPr>
                        <a:t>2016</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marL="0" marR="0" algn="ctr">
                        <a:lnSpc>
                          <a:spcPct val="107000"/>
                        </a:lnSpc>
                        <a:spcBef>
                          <a:spcPts val="0"/>
                        </a:spcBef>
                        <a:spcAft>
                          <a:spcPts val="0"/>
                        </a:spcAft>
                      </a:pPr>
                      <a:r>
                        <a:rPr lang="en-US" sz="1800" dirty="0">
                          <a:effectLst/>
                          <a:latin typeface="Garamond" panose="02020404030301010803" pitchFamily="18" charset="0"/>
                        </a:rPr>
                        <a:t>157.6 </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252221985"/>
                  </a:ext>
                </a:extLst>
              </a:tr>
              <a:tr h="0">
                <a:tc>
                  <a:txBody>
                    <a:bodyPr/>
                    <a:lstStyle/>
                    <a:p>
                      <a:pPr marL="0" marR="0" algn="ctr">
                        <a:lnSpc>
                          <a:spcPct val="107000"/>
                        </a:lnSpc>
                        <a:spcBef>
                          <a:spcPts val="0"/>
                        </a:spcBef>
                        <a:spcAft>
                          <a:spcPts val="0"/>
                        </a:spcAft>
                      </a:pPr>
                      <a:r>
                        <a:rPr lang="en-US" sz="1800" dirty="0">
                          <a:effectLst/>
                          <a:latin typeface="Garamond" panose="02020404030301010803" pitchFamily="18" charset="0"/>
                        </a:rPr>
                        <a:t>2017</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marL="0" marR="0" algn="ctr">
                        <a:lnSpc>
                          <a:spcPct val="107000"/>
                        </a:lnSpc>
                        <a:spcBef>
                          <a:spcPts val="0"/>
                        </a:spcBef>
                        <a:spcAft>
                          <a:spcPts val="0"/>
                        </a:spcAft>
                      </a:pPr>
                      <a:r>
                        <a:rPr lang="en-US" sz="1800" dirty="0">
                          <a:effectLst/>
                          <a:latin typeface="Garamond" panose="02020404030301010803" pitchFamily="18" charset="0"/>
                        </a:rPr>
                        <a:t>168 </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879995792"/>
                  </a:ext>
                </a:extLst>
              </a:tr>
              <a:tr h="0">
                <a:tc>
                  <a:txBody>
                    <a:bodyPr/>
                    <a:lstStyle/>
                    <a:p>
                      <a:pPr marL="0" marR="0" algn="ctr">
                        <a:lnSpc>
                          <a:spcPct val="107000"/>
                        </a:lnSpc>
                        <a:spcBef>
                          <a:spcPts val="0"/>
                        </a:spcBef>
                        <a:spcAft>
                          <a:spcPts val="0"/>
                        </a:spcAft>
                      </a:pPr>
                      <a:r>
                        <a:rPr lang="en-US" sz="1800" dirty="0">
                          <a:effectLst/>
                          <a:latin typeface="Garamond" panose="02020404030301010803" pitchFamily="18" charset="0"/>
                        </a:rPr>
                        <a:t>2018</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marL="0" marR="0" algn="ctr">
                        <a:lnSpc>
                          <a:spcPct val="107000"/>
                        </a:lnSpc>
                        <a:spcBef>
                          <a:spcPts val="0"/>
                        </a:spcBef>
                        <a:spcAft>
                          <a:spcPts val="0"/>
                        </a:spcAft>
                      </a:pPr>
                      <a:r>
                        <a:rPr lang="en-US" sz="1800" dirty="0">
                          <a:effectLst/>
                          <a:latin typeface="Garamond" panose="02020404030301010803" pitchFamily="18" charset="0"/>
                        </a:rPr>
                        <a:t>259 </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970674109"/>
                  </a:ext>
                </a:extLst>
              </a:tr>
              <a:tr h="0">
                <a:tc>
                  <a:txBody>
                    <a:bodyPr/>
                    <a:lstStyle/>
                    <a:p>
                      <a:pPr marL="0" marR="0" algn="ctr">
                        <a:lnSpc>
                          <a:spcPct val="107000"/>
                        </a:lnSpc>
                        <a:spcBef>
                          <a:spcPts val="0"/>
                        </a:spcBef>
                        <a:spcAft>
                          <a:spcPts val="0"/>
                        </a:spcAft>
                      </a:pPr>
                      <a:r>
                        <a:rPr lang="en-US" sz="1800" dirty="0">
                          <a:effectLst/>
                          <a:latin typeface="Garamond" panose="02020404030301010803" pitchFamily="18" charset="0"/>
                        </a:rPr>
                        <a:t>2019</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marL="0" marR="0" algn="ctr">
                        <a:lnSpc>
                          <a:spcPct val="107000"/>
                        </a:lnSpc>
                        <a:spcBef>
                          <a:spcPts val="0"/>
                        </a:spcBef>
                        <a:spcAft>
                          <a:spcPts val="0"/>
                        </a:spcAft>
                      </a:pPr>
                      <a:r>
                        <a:rPr lang="en-US" sz="1800" dirty="0">
                          <a:effectLst/>
                          <a:latin typeface="Garamond" panose="02020404030301010803" pitchFamily="18" charset="0"/>
                        </a:rPr>
                        <a:t>252 </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659918648"/>
                  </a:ext>
                </a:extLst>
              </a:tr>
              <a:tr h="0">
                <a:tc>
                  <a:txBody>
                    <a:bodyPr/>
                    <a:lstStyle/>
                    <a:p>
                      <a:pPr marL="0" marR="0" algn="ctr">
                        <a:lnSpc>
                          <a:spcPct val="107000"/>
                        </a:lnSpc>
                        <a:spcBef>
                          <a:spcPts val="0"/>
                        </a:spcBef>
                        <a:spcAft>
                          <a:spcPts val="0"/>
                        </a:spcAft>
                      </a:pPr>
                      <a:r>
                        <a:rPr lang="en-US" sz="1800">
                          <a:effectLst/>
                          <a:latin typeface="Garamond" panose="02020404030301010803" pitchFamily="18" charset="0"/>
                        </a:rPr>
                        <a:t> </a:t>
                      </a:r>
                      <a:endParaRPr lang="en-US" sz="1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marL="0" marR="0" algn="ctr">
                        <a:lnSpc>
                          <a:spcPct val="107000"/>
                        </a:lnSpc>
                        <a:spcBef>
                          <a:spcPts val="0"/>
                        </a:spcBef>
                        <a:spcAft>
                          <a:spcPts val="0"/>
                        </a:spcAft>
                      </a:pPr>
                      <a:r>
                        <a:rPr lang="en-US" sz="1800" dirty="0">
                          <a:effectLst/>
                          <a:latin typeface="Garamond" panose="02020404030301010803" pitchFamily="18" charset="0"/>
                        </a:rPr>
                        <a:t> </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282947225"/>
                  </a:ext>
                </a:extLst>
              </a:tr>
              <a:tr h="0">
                <a:tc>
                  <a:txBody>
                    <a:bodyPr/>
                    <a:lstStyle/>
                    <a:p>
                      <a:pPr marL="0" marR="0" algn="ctr">
                        <a:lnSpc>
                          <a:spcPct val="107000"/>
                        </a:lnSpc>
                        <a:spcBef>
                          <a:spcPts val="0"/>
                        </a:spcBef>
                        <a:spcAft>
                          <a:spcPts val="0"/>
                        </a:spcAft>
                      </a:pPr>
                      <a:r>
                        <a:rPr lang="en-US" sz="1800" dirty="0">
                          <a:effectLst/>
                          <a:latin typeface="Garamond" panose="02020404030301010803" pitchFamily="18" charset="0"/>
                        </a:rPr>
                        <a:t>IA Average</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marL="0" marR="0" algn="ctr">
                        <a:lnSpc>
                          <a:spcPct val="107000"/>
                        </a:lnSpc>
                        <a:spcBef>
                          <a:spcPts val="0"/>
                        </a:spcBef>
                        <a:spcAft>
                          <a:spcPts val="0"/>
                        </a:spcAft>
                      </a:pPr>
                      <a:r>
                        <a:rPr lang="en-US" sz="1800" dirty="0">
                          <a:effectLst/>
                          <a:latin typeface="Garamond" panose="02020404030301010803" pitchFamily="18" charset="0"/>
                        </a:rPr>
                        <a:t>660.4 - 965.2</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956305821"/>
                  </a:ext>
                </a:extLst>
              </a:tr>
            </a:tbl>
          </a:graphicData>
        </a:graphic>
      </p:graphicFrame>
      <p:sp>
        <p:nvSpPr>
          <p:cNvPr id="7" name="Rectangle 6">
            <a:extLst>
              <a:ext uri="{FF2B5EF4-FFF2-40B4-BE49-F238E27FC236}">
                <a16:creationId xmlns:a16="http://schemas.microsoft.com/office/drawing/2014/main" id="{D4CED1D3-9C97-49D5-AA04-DFB9BC30FD80}"/>
              </a:ext>
            </a:extLst>
          </p:cNvPr>
          <p:cNvSpPr/>
          <p:nvPr/>
        </p:nvSpPr>
        <p:spPr>
          <a:xfrm>
            <a:off x="3819644" y="3167658"/>
            <a:ext cx="566967" cy="764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F1C3E8A4-B85B-46A3-9C0A-12310DA7F1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029" y="2368168"/>
            <a:ext cx="4330025" cy="43300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91DCBF-B11D-40F2-901B-B8C5ACD94DC4}"/>
              </a:ext>
            </a:extLst>
          </p:cNvPr>
          <p:cNvSpPr txBox="1"/>
          <p:nvPr/>
        </p:nvSpPr>
        <p:spPr>
          <a:xfrm>
            <a:off x="4645913" y="336843"/>
            <a:ext cx="6226232" cy="2031325"/>
          </a:xfrm>
          <a:prstGeom prst="rect">
            <a:avLst/>
          </a:prstGeom>
          <a:noFill/>
        </p:spPr>
        <p:txBody>
          <a:bodyPr wrap="square">
            <a:spAutoFit/>
          </a:bodyPr>
          <a:lstStyle/>
          <a:p>
            <a:r>
              <a:rPr lang="en-US" dirty="0" err="1">
                <a:latin typeface="Courier New" panose="02070309020205020404" pitchFamily="49" charset="0"/>
              </a:rPr>
              <a:t>l</a:t>
            </a:r>
            <a:r>
              <a:rPr lang="en-US" b="0" i="0" dirty="0" err="1">
                <a:effectLst/>
                <a:latin typeface="Courier New" panose="02070309020205020404" pitchFamily="49" charset="0"/>
              </a:rPr>
              <a:t>mer</a:t>
            </a:r>
            <a:r>
              <a:rPr lang="en-US" b="0" i="0" dirty="0">
                <a:effectLst/>
                <a:latin typeface="Courier New" panose="02070309020205020404" pitchFamily="49" charset="0"/>
              </a:rPr>
              <a:t>(log(</a:t>
            </a:r>
            <a:r>
              <a:rPr lang="en-US" b="0" i="0" dirty="0" err="1">
                <a:effectLst/>
                <a:latin typeface="Courier New" panose="02070309020205020404" pitchFamily="49" charset="0"/>
              </a:rPr>
              <a:t>wpd</a:t>
            </a:r>
            <a:r>
              <a:rPr lang="en-US" b="0" i="0" dirty="0">
                <a:effectLst/>
                <a:latin typeface="Courier New" panose="02070309020205020404" pitchFamily="49" charset="0"/>
              </a:rPr>
              <a:t> + 0.002) ~ </a:t>
            </a:r>
          </a:p>
          <a:p>
            <a:r>
              <a:rPr lang="en-US" b="0" i="0" dirty="0">
                <a:effectLst/>
                <a:latin typeface="Courier New" panose="02070309020205020404" pitchFamily="49" charset="0"/>
              </a:rPr>
              <a:t>(1 | </a:t>
            </a:r>
            <a:r>
              <a:rPr lang="en-US" b="0" i="0" dirty="0" err="1">
                <a:effectLst/>
                <a:latin typeface="Courier New" panose="02070309020205020404" pitchFamily="49" charset="0"/>
              </a:rPr>
              <a:t>SiteID</a:t>
            </a:r>
            <a:r>
              <a:rPr lang="en-US" b="0" i="0" dirty="0">
                <a:effectLst/>
                <a:latin typeface="Courier New" panose="02070309020205020404" pitchFamily="49" charset="0"/>
              </a:rPr>
              <a:t>) + Treatment + </a:t>
            </a:r>
          </a:p>
          <a:p>
            <a:r>
              <a:rPr lang="en-US" b="0" i="0" dirty="0">
                <a:effectLst/>
                <a:latin typeface="Courier New" panose="02070309020205020404" pitchFamily="49" charset="0"/>
              </a:rPr>
              <a:t>(1 | </a:t>
            </a:r>
            <a:r>
              <a:rPr lang="en-US" b="0" i="0" dirty="0" err="1">
                <a:effectLst/>
                <a:latin typeface="Courier New" panose="02070309020205020404" pitchFamily="49" charset="0"/>
              </a:rPr>
              <a:t>SiteID:Treatment</a:t>
            </a:r>
            <a:r>
              <a:rPr lang="en-US" b="0" i="0" dirty="0">
                <a:effectLst/>
                <a:latin typeface="Courier New" panose="02070309020205020404" pitchFamily="49" charset="0"/>
              </a:rPr>
              <a:t>) + </a:t>
            </a:r>
          </a:p>
          <a:p>
            <a:r>
              <a:rPr lang="en-US" b="0" i="0" dirty="0">
                <a:effectLst/>
                <a:latin typeface="Courier New" panose="02070309020205020404" pitchFamily="49" charset="0"/>
              </a:rPr>
              <a:t>(1 | </a:t>
            </a:r>
            <a:r>
              <a:rPr lang="en-US" b="0" i="0" dirty="0" err="1">
                <a:effectLst/>
                <a:latin typeface="Courier New" panose="02070309020205020404" pitchFamily="49" charset="0"/>
              </a:rPr>
              <a:t>SiteID:Treatment:Position</a:t>
            </a:r>
            <a:r>
              <a:rPr lang="en-US" b="0" i="0" dirty="0">
                <a:effectLst/>
                <a:latin typeface="Courier New" panose="02070309020205020404" pitchFamily="49" charset="0"/>
              </a:rPr>
              <a:t>) + factor(Year) + </a:t>
            </a:r>
          </a:p>
          <a:p>
            <a:r>
              <a:rPr lang="en-US" b="0" i="0" dirty="0">
                <a:effectLst/>
                <a:latin typeface="Courier New" panose="02070309020205020404" pitchFamily="49" charset="0"/>
              </a:rPr>
              <a:t>(1 | </a:t>
            </a:r>
            <a:r>
              <a:rPr lang="en-US" b="0" i="0" dirty="0" err="1">
                <a:effectLst/>
                <a:latin typeface="Courier New" panose="02070309020205020404" pitchFamily="49" charset="0"/>
              </a:rPr>
              <a:t>SiteID:Treatment:Position:Time</a:t>
            </a:r>
            <a:r>
              <a:rPr lang="en-US" b="0" i="0" dirty="0">
                <a:effectLst/>
                <a:latin typeface="Courier New" panose="02070309020205020404" pitchFamily="49" charset="0"/>
              </a:rPr>
              <a:t>) </a:t>
            </a:r>
            <a:r>
              <a:rPr lang="en-US" b="0" i="0">
                <a:effectLst/>
                <a:latin typeface="Courier New" panose="02070309020205020404" pitchFamily="49" charset="0"/>
              </a:rPr>
              <a:t>+ factor</a:t>
            </a:r>
            <a:r>
              <a:rPr lang="en-US" b="0" i="0" dirty="0">
                <a:effectLst/>
                <a:latin typeface="Courier New" panose="02070309020205020404" pitchFamily="49" charset="0"/>
              </a:rPr>
              <a:t>(Year)*Treatment)</a:t>
            </a:r>
            <a:endParaRPr lang="en-US" dirty="0"/>
          </a:p>
        </p:txBody>
      </p:sp>
      <p:sp>
        <p:nvSpPr>
          <p:cNvPr id="9" name="TextBox 8">
            <a:extLst>
              <a:ext uri="{FF2B5EF4-FFF2-40B4-BE49-F238E27FC236}">
                <a16:creationId xmlns:a16="http://schemas.microsoft.com/office/drawing/2014/main" id="{94B9FE6F-722A-49AE-9C06-F259E1A50355}"/>
              </a:ext>
            </a:extLst>
          </p:cNvPr>
          <p:cNvSpPr txBox="1"/>
          <p:nvPr/>
        </p:nvSpPr>
        <p:spPr>
          <a:xfrm>
            <a:off x="1959034" y="748145"/>
            <a:ext cx="1598813" cy="369332"/>
          </a:xfrm>
          <a:prstGeom prst="rect">
            <a:avLst/>
          </a:prstGeom>
          <a:noFill/>
        </p:spPr>
        <p:txBody>
          <a:bodyPr wrap="square">
            <a:spAutoFit/>
          </a:bodyPr>
          <a:lstStyle/>
          <a:p>
            <a:r>
              <a:rPr lang="en-US" b="0" i="0" dirty="0">
                <a:effectLst/>
                <a:latin typeface="Courier New" panose="02070309020205020404" pitchFamily="49" charset="0"/>
              </a:rPr>
              <a:t>p = 0.4997</a:t>
            </a:r>
            <a:endParaRPr lang="en-US" dirty="0"/>
          </a:p>
        </p:txBody>
      </p:sp>
    </p:spTree>
    <p:extLst>
      <p:ext uri="{BB962C8B-B14F-4D97-AF65-F5344CB8AC3E}">
        <p14:creationId xmlns:p14="http://schemas.microsoft.com/office/powerpoint/2010/main" val="273332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ground, outdoor, rock, soil&#10;&#10;Description automatically generated">
            <a:extLst>
              <a:ext uri="{FF2B5EF4-FFF2-40B4-BE49-F238E27FC236}">
                <a16:creationId xmlns:a16="http://schemas.microsoft.com/office/drawing/2014/main" id="{823AA8B6-4130-4982-8F11-1AC603B6FEEB}"/>
              </a:ext>
            </a:extLst>
          </p:cNvPr>
          <p:cNvPicPr>
            <a:picLocks noChangeAspect="1"/>
          </p:cNvPicPr>
          <p:nvPr/>
        </p:nvPicPr>
        <p:blipFill rotWithShape="1">
          <a:blip r:embed="rId3">
            <a:extLst>
              <a:ext uri="{28A0092B-C50C-407E-A947-70E740481C1C}">
                <a14:useLocalDpi xmlns:a14="http://schemas.microsoft.com/office/drawing/2010/main" val="0"/>
              </a:ext>
            </a:extLst>
          </a:blip>
          <a:srcRect l="24866" t="21629" r="29283" b="38133"/>
          <a:stretch/>
        </p:blipFill>
        <p:spPr>
          <a:xfrm rot="5400000">
            <a:off x="9114870" y="2022402"/>
            <a:ext cx="3552115" cy="2337927"/>
          </a:xfrm>
          <a:prstGeom prst="rect">
            <a:avLst/>
          </a:prstGeom>
          <a:ln w="28575">
            <a:solidFill>
              <a:srgbClr val="FFC000"/>
            </a:solidFill>
          </a:ln>
        </p:spPr>
      </p:pic>
      <p:pic>
        <p:nvPicPr>
          <p:cNvPr id="10" name="Picture 9" descr="neal smith 10.jpg">
            <a:extLst>
              <a:ext uri="{FF2B5EF4-FFF2-40B4-BE49-F238E27FC236}">
                <a16:creationId xmlns:a16="http://schemas.microsoft.com/office/drawing/2014/main" id="{501A6D14-7914-401F-8E39-94F20B620E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35" b="6381"/>
          <a:stretch/>
        </p:blipFill>
        <p:spPr>
          <a:xfrm>
            <a:off x="480878" y="5030386"/>
            <a:ext cx="1750916" cy="1826746"/>
          </a:xfrm>
          <a:prstGeom prst="rect">
            <a:avLst/>
          </a:prstGeom>
          <a:noFill/>
          <a:ln w="38100">
            <a:solidFill>
              <a:srgbClr val="FFC000"/>
            </a:solidFill>
          </a:ln>
        </p:spPr>
      </p:pic>
      <p:pic>
        <p:nvPicPr>
          <p:cNvPr id="8" name="Picture 7" descr="neal smith 9.jpg">
            <a:extLst>
              <a:ext uri="{FF2B5EF4-FFF2-40B4-BE49-F238E27FC236}">
                <a16:creationId xmlns:a16="http://schemas.microsoft.com/office/drawing/2014/main" id="{7C100D57-CE09-464B-9655-85B10478834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937" b="1"/>
          <a:stretch/>
        </p:blipFill>
        <p:spPr>
          <a:xfrm>
            <a:off x="482354" y="2515193"/>
            <a:ext cx="1760528" cy="2537150"/>
          </a:xfrm>
          <a:prstGeom prst="rect">
            <a:avLst/>
          </a:prstGeom>
          <a:noFill/>
          <a:ln w="28575">
            <a:solidFill>
              <a:srgbClr val="FFC000"/>
            </a:solidFill>
          </a:ln>
        </p:spPr>
      </p:pic>
      <p:pic>
        <p:nvPicPr>
          <p:cNvPr id="6" name="Picture 5" descr="Y:\Documents\Research\sites\1_Images\2017 - EIA\5-2-17 Pad Deployment\IMG_0283.JPG">
            <a:extLst>
              <a:ext uri="{FF2B5EF4-FFF2-40B4-BE49-F238E27FC236}">
                <a16:creationId xmlns:a16="http://schemas.microsoft.com/office/drawing/2014/main" id="{2BCA998E-A9B4-471E-A7B4-5FEC97A93CD8}"/>
              </a:ext>
            </a:extLst>
          </p:cNvPr>
          <p:cNvPicPr/>
          <p:nvPr/>
        </p:nvPicPr>
        <p:blipFill rotWithShape="1">
          <a:blip r:embed="rId6" cstate="print">
            <a:extLst>
              <a:ext uri="{28A0092B-C50C-407E-A947-70E740481C1C}">
                <a14:useLocalDpi xmlns:a14="http://schemas.microsoft.com/office/drawing/2010/main" val="0"/>
              </a:ext>
            </a:extLst>
          </a:blip>
          <a:srcRect l="15439" t="32118" r="43019" b="22025"/>
          <a:stretch/>
        </p:blipFill>
        <p:spPr bwMode="auto">
          <a:xfrm>
            <a:off x="9721964" y="4967422"/>
            <a:ext cx="2337928" cy="1890578"/>
          </a:xfrm>
          <a:prstGeom prst="rect">
            <a:avLst/>
          </a:prstGeom>
          <a:noFill/>
          <a:ln w="28575">
            <a:solidFill>
              <a:srgbClr val="FFC000"/>
            </a:solidFill>
          </a:ln>
        </p:spPr>
      </p:pic>
      <p:pic>
        <p:nvPicPr>
          <p:cNvPr id="7" name="Picture 6">
            <a:extLst>
              <a:ext uri="{FF2B5EF4-FFF2-40B4-BE49-F238E27FC236}">
                <a16:creationId xmlns:a16="http://schemas.microsoft.com/office/drawing/2014/main" id="{5A4DF5DC-4DCB-4DD7-AF71-C0FEBDED8104}"/>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t="20004" b="2"/>
          <a:stretch/>
        </p:blipFill>
        <p:spPr>
          <a:xfrm>
            <a:off x="482354" y="0"/>
            <a:ext cx="1750916" cy="2515193"/>
          </a:xfrm>
          <a:prstGeom prst="rect">
            <a:avLst/>
          </a:prstGeom>
          <a:ln w="28575">
            <a:solidFill>
              <a:srgbClr val="FFC000"/>
            </a:solidFill>
          </a:ln>
        </p:spPr>
      </p:pic>
      <p:sp>
        <p:nvSpPr>
          <p:cNvPr id="11" name="TextBox 10">
            <a:extLst>
              <a:ext uri="{FF2B5EF4-FFF2-40B4-BE49-F238E27FC236}">
                <a16:creationId xmlns:a16="http://schemas.microsoft.com/office/drawing/2014/main" id="{D2BB0396-3F28-4ACC-86F3-DCB6A8EAC5C3}"/>
              </a:ext>
            </a:extLst>
          </p:cNvPr>
          <p:cNvSpPr txBox="1"/>
          <p:nvPr/>
        </p:nvSpPr>
        <p:spPr>
          <a:xfrm rot="16200000">
            <a:off x="-3061629" y="3070075"/>
            <a:ext cx="6857133" cy="230832"/>
          </a:xfrm>
          <a:prstGeom prst="rect">
            <a:avLst/>
          </a:prstGeom>
          <a:noFill/>
        </p:spPr>
        <p:txBody>
          <a:bodyPr wrap="square">
            <a:spAutoFit/>
          </a:bodyPr>
          <a:lstStyle/>
          <a:p>
            <a:r>
              <a:rPr lang="en-US" sz="900" dirty="0"/>
              <a:t>Sources: Zhou et al. 2012, Helmers et al. 2012, Hernandez-Santana et al. 2013, Iqbal et al. 2014, Mitchell et al. 2014, Zhou et al. 2014</a:t>
            </a:r>
          </a:p>
        </p:txBody>
      </p:sp>
      <p:pic>
        <p:nvPicPr>
          <p:cNvPr id="4" name="Picture 3" descr="A close-up of a hole in the ground&#10;&#10;Description automatically generated with low confidence">
            <a:extLst>
              <a:ext uri="{FF2B5EF4-FFF2-40B4-BE49-F238E27FC236}">
                <a16:creationId xmlns:a16="http://schemas.microsoft.com/office/drawing/2014/main" id="{E796ADAC-0078-41A3-BC2A-CB40050A22EA}"/>
              </a:ext>
            </a:extLst>
          </p:cNvPr>
          <p:cNvPicPr>
            <a:picLocks noChangeAspect="1"/>
          </p:cNvPicPr>
          <p:nvPr/>
        </p:nvPicPr>
        <p:blipFill rotWithShape="1">
          <a:blip r:embed="rId8">
            <a:extLst>
              <a:ext uri="{28A0092B-C50C-407E-A947-70E740481C1C}">
                <a14:useLocalDpi xmlns:a14="http://schemas.microsoft.com/office/drawing/2010/main" val="0"/>
              </a:ext>
            </a:extLst>
          </a:blip>
          <a:srcRect l="1630"/>
          <a:stretch/>
        </p:blipFill>
        <p:spPr>
          <a:xfrm>
            <a:off x="9721962" y="-3"/>
            <a:ext cx="2337929" cy="1782503"/>
          </a:xfrm>
          <a:prstGeom prst="rect">
            <a:avLst/>
          </a:prstGeom>
          <a:ln w="28575">
            <a:solidFill>
              <a:srgbClr val="FFC000"/>
            </a:solidFill>
          </a:ln>
        </p:spPr>
      </p:pic>
      <p:pic>
        <p:nvPicPr>
          <p:cNvPr id="25" name="Content Placeholder 24" descr="Chart, scatter chart&#10;&#10;Description automatically generated">
            <a:extLst>
              <a:ext uri="{FF2B5EF4-FFF2-40B4-BE49-F238E27FC236}">
                <a16:creationId xmlns:a16="http://schemas.microsoft.com/office/drawing/2014/main" id="{ADA099CB-0F13-4030-9650-8EE6159DF035}"/>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2666439" y="-3"/>
            <a:ext cx="6859122" cy="6811490"/>
          </a:xfrm>
        </p:spPr>
      </p:pic>
    </p:spTree>
    <p:extLst>
      <p:ext uri="{BB962C8B-B14F-4D97-AF65-F5344CB8AC3E}">
        <p14:creationId xmlns:p14="http://schemas.microsoft.com/office/powerpoint/2010/main" val="155727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icture containing furniture&#10;&#10;Description automatically generated">
            <a:extLst>
              <a:ext uri="{FF2B5EF4-FFF2-40B4-BE49-F238E27FC236}">
                <a16:creationId xmlns:a16="http://schemas.microsoft.com/office/drawing/2014/main" id="{CE0871E9-5E6D-4C3C-9442-7635792BD35D}"/>
              </a:ext>
            </a:extLst>
          </p:cNvPr>
          <p:cNvPicPr>
            <a:picLocks noChangeAspect="1" noChangeArrowheads="1"/>
          </p:cNvPicPr>
          <p:nvPr/>
        </p:nvPicPr>
        <p:blipFill rotWithShape="1">
          <a:blip r:embed="rId3" cstate="hqprint">
            <a:alphaModFix amt="77000"/>
            <a:extLst>
              <a:ext uri="{28A0092B-C50C-407E-A947-70E740481C1C}">
                <a14:useLocalDpi xmlns:a14="http://schemas.microsoft.com/office/drawing/2010/main" val="0"/>
              </a:ext>
            </a:extLst>
          </a:blip>
          <a:srcRect l="9818" t="9302" r="7434" b="8034"/>
          <a:stretch/>
        </p:blipFill>
        <p:spPr bwMode="auto">
          <a:xfrm>
            <a:off x="8582590" y="4276486"/>
            <a:ext cx="3609410" cy="2581514"/>
          </a:xfrm>
          <a:prstGeom prst="rect">
            <a:avLst/>
          </a:prstGeom>
          <a:noFill/>
        </p:spPr>
      </p:pic>
      <p:sp>
        <p:nvSpPr>
          <p:cNvPr id="2" name="Title 1">
            <a:extLst>
              <a:ext uri="{FF2B5EF4-FFF2-40B4-BE49-F238E27FC236}">
                <a16:creationId xmlns:a16="http://schemas.microsoft.com/office/drawing/2014/main" id="{A8753B58-C3A1-4848-B9F9-96271627A708}"/>
              </a:ext>
            </a:extLst>
          </p:cNvPr>
          <p:cNvSpPr>
            <a:spLocks noGrp="1"/>
          </p:cNvSpPr>
          <p:nvPr>
            <p:ph type="title"/>
          </p:nvPr>
        </p:nvSpPr>
        <p:spPr>
          <a:xfrm>
            <a:off x="657606" y="664241"/>
            <a:ext cx="10772775" cy="1203701"/>
          </a:xfrm>
        </p:spPr>
        <p:txBody>
          <a:bodyPr>
            <a:normAutofit/>
          </a:bodyPr>
          <a:lstStyle/>
          <a:p>
            <a:r>
              <a:rPr lang="en-US" sz="4000" dirty="0"/>
              <a:t>Bridging Knowledge Gaps: Soil erosion patterns and mechanisms</a:t>
            </a:r>
          </a:p>
        </p:txBody>
      </p:sp>
      <p:sp>
        <p:nvSpPr>
          <p:cNvPr id="3" name="Content Placeholder 2">
            <a:extLst>
              <a:ext uri="{FF2B5EF4-FFF2-40B4-BE49-F238E27FC236}">
                <a16:creationId xmlns:a16="http://schemas.microsoft.com/office/drawing/2014/main" id="{5F08CCFA-C4B2-4385-860B-D3C456F5C15A}"/>
              </a:ext>
            </a:extLst>
          </p:cNvPr>
          <p:cNvSpPr>
            <a:spLocks noGrp="1"/>
          </p:cNvSpPr>
          <p:nvPr>
            <p:ph idx="1"/>
          </p:nvPr>
        </p:nvSpPr>
        <p:spPr>
          <a:xfrm>
            <a:off x="657606" y="1867942"/>
            <a:ext cx="10343645" cy="4817088"/>
          </a:xfrm>
        </p:spPr>
        <p:txBody>
          <a:bodyPr>
            <a:normAutofit/>
          </a:bodyPr>
          <a:lstStyle/>
          <a:p>
            <a:r>
              <a:rPr lang="en-US" sz="2000" dirty="0">
                <a:solidFill>
                  <a:schemeClr val="tx1"/>
                </a:solidFill>
              </a:rPr>
              <a:t>Within-field soil movement, as measured with mesh pad method, is strongly, </a:t>
            </a:r>
            <a:r>
              <a:rPr lang="en-US" sz="2000" dirty="0"/>
              <a:t>positively correlated with H-flume measurements of TSS loads.</a:t>
            </a:r>
          </a:p>
          <a:p>
            <a:r>
              <a:rPr lang="en-US" sz="2000" dirty="0">
                <a:solidFill>
                  <a:schemeClr val="tx1"/>
                </a:solidFill>
              </a:rPr>
              <a:t>Overall, prairie strips did not have a significant effect on within-field soil movement or soil loss due to run-off during our sampling periods.</a:t>
            </a:r>
          </a:p>
          <a:p>
            <a:r>
              <a:rPr lang="en-US" sz="2000" dirty="0">
                <a:solidFill>
                  <a:schemeClr val="tx1"/>
                </a:solidFill>
              </a:rPr>
              <a:t>Next Steps:</a:t>
            </a:r>
          </a:p>
          <a:p>
            <a:pPr marL="573088" lvl="1">
              <a:buFont typeface="Arial" panose="020B0604020202020204" pitchFamily="34" charset="0"/>
              <a:buChar char="•"/>
            </a:pPr>
            <a:r>
              <a:rPr lang="en-US" sz="2000" dirty="0">
                <a:solidFill>
                  <a:schemeClr val="tx1"/>
                </a:solidFill>
              </a:rPr>
              <a:t>Direct effect of rainfall intensity </a:t>
            </a:r>
          </a:p>
          <a:p>
            <a:pPr marL="573088" lvl="1">
              <a:buFont typeface="Arial" panose="020B0604020202020204" pitchFamily="34" charset="0"/>
              <a:buChar char="•"/>
            </a:pPr>
            <a:r>
              <a:rPr lang="en-US" sz="2000" dirty="0">
                <a:solidFill>
                  <a:schemeClr val="tx1"/>
                </a:solidFill>
              </a:rPr>
              <a:t>How does this data compare to RUSLEII and WEPP estimations? </a:t>
            </a:r>
          </a:p>
          <a:p>
            <a:pPr marL="573088" lvl="1">
              <a:buFont typeface="Arial" panose="020B0604020202020204" pitchFamily="34" charset="0"/>
              <a:buChar char="•"/>
            </a:pPr>
            <a:r>
              <a:rPr lang="en-US" sz="2000" dirty="0">
                <a:solidFill>
                  <a:schemeClr val="tx1"/>
                </a:solidFill>
              </a:rPr>
              <a:t>Can mesh pad data be used to update erosion calculator values in the future?</a:t>
            </a:r>
          </a:p>
          <a:p>
            <a:pPr marL="573088" lvl="1">
              <a:buFont typeface="Arial" panose="020B0604020202020204" pitchFamily="34" charset="0"/>
              <a:buChar char="•"/>
            </a:pPr>
            <a:r>
              <a:rPr lang="en-US" sz="2000" dirty="0">
                <a:solidFill>
                  <a:schemeClr val="tx1"/>
                </a:solidFill>
              </a:rPr>
              <a:t>How much sediment is being deposited due to conservation practice(s)? </a:t>
            </a:r>
          </a:p>
          <a:p>
            <a:endParaRPr lang="en-US" sz="2000" dirty="0">
              <a:solidFill>
                <a:srgbClr val="FF0000"/>
              </a:solidFill>
            </a:endParaRPr>
          </a:p>
          <a:p>
            <a:endParaRPr lang="en-US" sz="2000" dirty="0"/>
          </a:p>
        </p:txBody>
      </p:sp>
    </p:spTree>
    <p:extLst>
      <p:ext uri="{BB962C8B-B14F-4D97-AF65-F5344CB8AC3E}">
        <p14:creationId xmlns:p14="http://schemas.microsoft.com/office/powerpoint/2010/main" val="333817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in the grass&#10;&#10;Description automatically generated">
            <a:extLst>
              <a:ext uri="{FF2B5EF4-FFF2-40B4-BE49-F238E27FC236}">
                <a16:creationId xmlns:a16="http://schemas.microsoft.com/office/drawing/2014/main" id="{D4C40E27-4658-4E87-9BAD-0434B631C2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920" y="0"/>
            <a:ext cx="8893277" cy="6858000"/>
          </a:xfrm>
        </p:spPr>
      </p:pic>
      <p:sp>
        <p:nvSpPr>
          <p:cNvPr id="4" name="Title 3">
            <a:extLst>
              <a:ext uri="{FF2B5EF4-FFF2-40B4-BE49-F238E27FC236}">
                <a16:creationId xmlns:a16="http://schemas.microsoft.com/office/drawing/2014/main" id="{4A033BE4-117D-4871-B290-04FB71E70B34}"/>
              </a:ext>
            </a:extLst>
          </p:cNvPr>
          <p:cNvSpPr>
            <a:spLocks noGrp="1"/>
          </p:cNvSpPr>
          <p:nvPr>
            <p:ph type="title"/>
          </p:nvPr>
        </p:nvSpPr>
        <p:spPr>
          <a:xfrm>
            <a:off x="-1449603" y="638815"/>
            <a:ext cx="9077959" cy="742265"/>
          </a:xfrm>
          <a:solidFill>
            <a:schemeClr val="tx1">
              <a:lumMod val="95000"/>
              <a:lumOff val="5000"/>
              <a:alpha val="70000"/>
            </a:schemeClr>
          </a:solidFill>
        </p:spPr>
        <p:txBody>
          <a:bodyPr>
            <a:normAutofit/>
          </a:bodyPr>
          <a:lstStyle/>
          <a:p>
            <a:pPr algn="ctr"/>
            <a:r>
              <a:rPr lang="en-US" sz="4400" dirty="0"/>
              <a:t>Questions?</a:t>
            </a:r>
          </a:p>
        </p:txBody>
      </p:sp>
      <p:sp>
        <p:nvSpPr>
          <p:cNvPr id="6" name="Text Placeholder 5">
            <a:extLst>
              <a:ext uri="{FF2B5EF4-FFF2-40B4-BE49-F238E27FC236}">
                <a16:creationId xmlns:a16="http://schemas.microsoft.com/office/drawing/2014/main" id="{72A33A58-C3AB-4051-A1F5-27E52543E88D}"/>
              </a:ext>
            </a:extLst>
          </p:cNvPr>
          <p:cNvSpPr>
            <a:spLocks noGrp="1"/>
          </p:cNvSpPr>
          <p:nvPr>
            <p:ph type="body" sz="half" idx="2"/>
          </p:nvPr>
        </p:nvSpPr>
        <p:spPr>
          <a:xfrm>
            <a:off x="-1591500" y="4547917"/>
            <a:ext cx="7168334" cy="1477383"/>
          </a:xfrm>
        </p:spPr>
        <p:txBody>
          <a:bodyPr>
            <a:normAutofit/>
          </a:bodyPr>
          <a:lstStyle/>
          <a:p>
            <a:endParaRPr lang="en-US" sz="1800" dirty="0"/>
          </a:p>
        </p:txBody>
      </p:sp>
      <p:sp>
        <p:nvSpPr>
          <p:cNvPr id="7" name="Title 3">
            <a:extLst>
              <a:ext uri="{FF2B5EF4-FFF2-40B4-BE49-F238E27FC236}">
                <a16:creationId xmlns:a16="http://schemas.microsoft.com/office/drawing/2014/main" id="{FD80C09E-53A7-4520-9879-41C33C46D8AD}"/>
              </a:ext>
            </a:extLst>
          </p:cNvPr>
          <p:cNvSpPr txBox="1">
            <a:spLocks/>
          </p:cNvSpPr>
          <p:nvPr/>
        </p:nvSpPr>
        <p:spPr>
          <a:xfrm>
            <a:off x="7730312" y="122831"/>
            <a:ext cx="4378960" cy="10560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r>
              <a:rPr lang="en-US"/>
              <a:t>Acknowledgements:</a:t>
            </a:r>
            <a:endParaRPr lang="en-US" dirty="0"/>
          </a:p>
        </p:txBody>
      </p:sp>
      <p:sp>
        <p:nvSpPr>
          <p:cNvPr id="9" name="Text Placeholder 5">
            <a:extLst>
              <a:ext uri="{FF2B5EF4-FFF2-40B4-BE49-F238E27FC236}">
                <a16:creationId xmlns:a16="http://schemas.microsoft.com/office/drawing/2014/main" id="{DE549DAC-2BA4-4F58-A9CC-5E4C8AA78A6D}"/>
              </a:ext>
            </a:extLst>
          </p:cNvPr>
          <p:cNvSpPr txBox="1">
            <a:spLocks/>
          </p:cNvSpPr>
          <p:nvPr/>
        </p:nvSpPr>
        <p:spPr>
          <a:xfrm>
            <a:off x="7813040" y="1178914"/>
            <a:ext cx="4378960" cy="5556256"/>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kern="1200">
                <a:solidFill>
                  <a:srgbClr val="262626"/>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0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9pPr>
          </a:lstStyle>
          <a:p>
            <a:r>
              <a:rPr lang="en-US" b="1" dirty="0">
                <a:solidFill>
                  <a:schemeClr val="bg1"/>
                </a:solidFill>
              </a:rPr>
              <a:t>Tim </a:t>
            </a:r>
            <a:r>
              <a:rPr lang="en-US" b="1" dirty="0" err="1">
                <a:solidFill>
                  <a:schemeClr val="bg1"/>
                </a:solidFill>
              </a:rPr>
              <a:t>Youngquist</a:t>
            </a:r>
            <a:r>
              <a:rPr lang="en-US" b="1" dirty="0">
                <a:solidFill>
                  <a:schemeClr val="bg1"/>
                </a:solidFill>
              </a:rPr>
              <a:t> </a:t>
            </a:r>
            <a:r>
              <a:rPr lang="en-US" dirty="0">
                <a:solidFill>
                  <a:schemeClr val="bg1"/>
                </a:solidFill>
              </a:rPr>
              <a:t>– Field work support and guidance. Bringing the v-diversions into reality.</a:t>
            </a:r>
          </a:p>
          <a:p>
            <a:r>
              <a:rPr lang="en-US" b="1" dirty="0" err="1">
                <a:solidFill>
                  <a:schemeClr val="bg1"/>
                </a:solidFill>
              </a:rPr>
              <a:t>Jarad</a:t>
            </a:r>
            <a:r>
              <a:rPr lang="en-US" b="1" dirty="0">
                <a:solidFill>
                  <a:schemeClr val="bg1"/>
                </a:solidFill>
              </a:rPr>
              <a:t> Niemi </a:t>
            </a:r>
            <a:r>
              <a:rPr lang="en-US" dirty="0">
                <a:solidFill>
                  <a:schemeClr val="bg1"/>
                </a:solidFill>
              </a:rPr>
              <a:t>– Statistical support</a:t>
            </a:r>
          </a:p>
          <a:p>
            <a:r>
              <a:rPr lang="en-US" b="1" dirty="0">
                <a:solidFill>
                  <a:schemeClr val="bg1"/>
                </a:solidFill>
              </a:rPr>
              <a:t>Katherine Goode </a:t>
            </a:r>
            <a:r>
              <a:rPr lang="en-US" dirty="0">
                <a:solidFill>
                  <a:schemeClr val="bg1"/>
                </a:solidFill>
              </a:rPr>
              <a:t>– Statistical support</a:t>
            </a:r>
          </a:p>
          <a:p>
            <a:r>
              <a:rPr lang="en-US" b="1" dirty="0" err="1">
                <a:solidFill>
                  <a:schemeClr val="bg1"/>
                </a:solidFill>
              </a:rPr>
              <a:t>Mickala</a:t>
            </a:r>
            <a:r>
              <a:rPr lang="en-US" b="1" dirty="0">
                <a:solidFill>
                  <a:schemeClr val="bg1"/>
                </a:solidFill>
              </a:rPr>
              <a:t> Stallman, </a:t>
            </a:r>
            <a:r>
              <a:rPr lang="en-US" b="1" dirty="0" err="1">
                <a:solidFill>
                  <a:schemeClr val="bg1"/>
                </a:solidFill>
              </a:rPr>
              <a:t>Ángela</a:t>
            </a:r>
            <a:r>
              <a:rPr lang="en-US" b="1" dirty="0">
                <a:solidFill>
                  <a:schemeClr val="bg1"/>
                </a:solidFill>
              </a:rPr>
              <a:t> S. </a:t>
            </a:r>
            <a:r>
              <a:rPr lang="en-US" b="1" dirty="0" err="1">
                <a:solidFill>
                  <a:schemeClr val="bg1"/>
                </a:solidFill>
              </a:rPr>
              <a:t>Sáenz</a:t>
            </a:r>
            <a:r>
              <a:rPr lang="en-US" b="1" dirty="0">
                <a:solidFill>
                  <a:schemeClr val="bg1"/>
                </a:solidFill>
              </a:rPr>
              <a:t> &amp; Wyatt Westfall </a:t>
            </a:r>
            <a:r>
              <a:rPr lang="en-US" dirty="0">
                <a:solidFill>
                  <a:schemeClr val="bg1"/>
                </a:solidFill>
              </a:rPr>
              <a:t>– Field and lab work</a:t>
            </a:r>
          </a:p>
          <a:p>
            <a:r>
              <a:rPr lang="en-US" b="1" dirty="0">
                <a:solidFill>
                  <a:schemeClr val="bg1"/>
                </a:solidFill>
              </a:rPr>
              <a:t>Chris Witte &amp; Dr. Matt Helmers </a:t>
            </a:r>
            <a:r>
              <a:rPr lang="en-US" dirty="0">
                <a:solidFill>
                  <a:schemeClr val="bg1"/>
                </a:solidFill>
              </a:rPr>
              <a:t>– Processing and sharing H-flume data at study sites</a:t>
            </a:r>
          </a:p>
          <a:p>
            <a:r>
              <a:rPr lang="en-US" b="1" dirty="0">
                <a:solidFill>
                  <a:schemeClr val="bg1"/>
                </a:solidFill>
              </a:rPr>
              <a:t>Rick Cruse </a:t>
            </a:r>
            <a:r>
              <a:rPr lang="en-US" dirty="0">
                <a:solidFill>
                  <a:schemeClr val="bg1"/>
                </a:solidFill>
              </a:rPr>
              <a:t>– Planting the seed for innovation</a:t>
            </a:r>
          </a:p>
          <a:p>
            <a:r>
              <a:rPr lang="en-US" b="1" dirty="0">
                <a:solidFill>
                  <a:schemeClr val="bg1"/>
                </a:solidFill>
              </a:rPr>
              <a:t>John Tyndall </a:t>
            </a:r>
            <a:r>
              <a:rPr lang="en-US" dirty="0">
                <a:solidFill>
                  <a:schemeClr val="bg1"/>
                </a:solidFill>
              </a:rPr>
              <a:t>– Investigating the cost-effectiveness of this method</a:t>
            </a:r>
          </a:p>
          <a:p>
            <a:r>
              <a:rPr lang="en-US" b="1" dirty="0">
                <a:solidFill>
                  <a:schemeClr val="bg1"/>
                </a:solidFill>
              </a:rPr>
              <a:t>Omar de </a:t>
            </a:r>
            <a:r>
              <a:rPr lang="en-US" b="1" dirty="0" err="1">
                <a:solidFill>
                  <a:schemeClr val="bg1"/>
                </a:solidFill>
              </a:rPr>
              <a:t>Kok</a:t>
            </a:r>
            <a:r>
              <a:rPr lang="en-US" b="1" dirty="0">
                <a:solidFill>
                  <a:schemeClr val="bg1"/>
                </a:solidFill>
              </a:rPr>
              <a:t>-Mercado </a:t>
            </a:r>
            <a:r>
              <a:rPr lang="en-US" dirty="0">
                <a:solidFill>
                  <a:schemeClr val="bg1"/>
                </a:solidFill>
              </a:rPr>
              <a:t>– Coordination among STRIPS team members and research projects.</a:t>
            </a:r>
          </a:p>
          <a:p>
            <a:endParaRPr lang="en-US" sz="1600" dirty="0"/>
          </a:p>
        </p:txBody>
      </p:sp>
      <p:sp>
        <p:nvSpPr>
          <p:cNvPr id="12" name="Title 3">
            <a:extLst>
              <a:ext uri="{FF2B5EF4-FFF2-40B4-BE49-F238E27FC236}">
                <a16:creationId xmlns:a16="http://schemas.microsoft.com/office/drawing/2014/main" id="{FF50184D-42E3-4255-994A-FFC55576F320}"/>
              </a:ext>
            </a:extLst>
          </p:cNvPr>
          <p:cNvSpPr txBox="1">
            <a:spLocks/>
          </p:cNvSpPr>
          <p:nvPr/>
        </p:nvSpPr>
        <p:spPr>
          <a:xfrm>
            <a:off x="-1264921" y="3869319"/>
            <a:ext cx="8893277" cy="1357196"/>
          </a:xfrm>
          <a:prstGeom prst="rect">
            <a:avLst/>
          </a:prstGeom>
          <a:solidFill>
            <a:schemeClr val="tx1">
              <a:lumMod val="95000"/>
              <a:lumOff val="5000"/>
              <a:alpha val="78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r>
              <a:rPr lang="en-US" sz="2400" dirty="0">
                <a:solidFill>
                  <a:schemeClr val="bg1"/>
                </a:solidFill>
                <a:latin typeface="Calibri" panose="020F0502020204030204" pitchFamily="34" charset="0"/>
                <a:cs typeface="Calibri" panose="020F0502020204030204" pitchFamily="34" charset="0"/>
              </a:rPr>
              <a:t>Jessica Nelson - </a:t>
            </a:r>
            <a:r>
              <a:rPr lang="en-US" sz="2400"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jnel@iastate.edu</a:t>
            </a:r>
            <a:endParaRPr lang="en-US" sz="2400" dirty="0">
              <a:solidFill>
                <a:schemeClr val="bg1"/>
              </a:solidFill>
              <a:latin typeface="Calibri" panose="020F0502020204030204" pitchFamily="34" charset="0"/>
              <a:cs typeface="Calibri" panose="020F0502020204030204" pitchFamily="34" charset="0"/>
            </a:endParaRPr>
          </a:p>
          <a:p>
            <a:pPr algn="ctr"/>
            <a:r>
              <a:rPr lang="en-US" sz="2400" dirty="0">
                <a:solidFill>
                  <a:schemeClr val="bg1"/>
                </a:solidFill>
                <a:latin typeface="Calibri" panose="020F0502020204030204" pitchFamily="34" charset="0"/>
                <a:cs typeface="Calibri" panose="020F0502020204030204" pitchFamily="34" charset="0"/>
              </a:rPr>
              <a:t>Matt Liebman </a:t>
            </a:r>
            <a:r>
              <a:rPr lang="en-US" sz="24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mliebman@iastate.edu</a:t>
            </a:r>
            <a:endParaRPr lang="en-US" sz="2400" dirty="0">
              <a:solidFill>
                <a:schemeClr val="bg1"/>
              </a:solidFill>
              <a:latin typeface="Calibri" panose="020F0502020204030204" pitchFamily="34" charset="0"/>
              <a:cs typeface="Calibri" panose="020F0502020204030204" pitchFamily="34" charset="0"/>
            </a:endParaRPr>
          </a:p>
          <a:p>
            <a:pPr algn="ctr"/>
            <a:r>
              <a:rPr lang="en-US" sz="2400" dirty="0">
                <a:solidFill>
                  <a:schemeClr val="bg1"/>
                </a:solidFill>
                <a:latin typeface="Calibri" panose="020F0502020204030204" pitchFamily="34" charset="0"/>
                <a:cs typeface="Calibri" panose="020F0502020204030204" pitchFamily="34" charset="0"/>
              </a:rPr>
              <a:t>Tim </a:t>
            </a:r>
            <a:r>
              <a:rPr lang="en-US" sz="2400" dirty="0" err="1">
                <a:solidFill>
                  <a:schemeClr val="bg1"/>
                </a:solidFill>
                <a:latin typeface="Calibri" panose="020F0502020204030204" pitchFamily="34" charset="0"/>
                <a:cs typeface="Calibri" panose="020F0502020204030204" pitchFamily="34" charset="0"/>
              </a:rPr>
              <a:t>Youngquist</a:t>
            </a:r>
            <a:r>
              <a:rPr lang="en-US" sz="2400" dirty="0">
                <a:solidFill>
                  <a:schemeClr val="bg1"/>
                </a:solidFill>
                <a:latin typeface="Calibri" panose="020F0502020204030204" pitchFamily="34" charset="0"/>
                <a:cs typeface="Calibri" panose="020F0502020204030204" pitchFamily="34" charset="0"/>
              </a:rPr>
              <a:t> </a:t>
            </a:r>
            <a:r>
              <a:rPr lang="en-US" sz="24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timyoung@iastate.edu</a:t>
            </a:r>
            <a:r>
              <a:rPr lang="en-US" sz="24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1141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139334"/>
            <a:ext cx="3397348" cy="1336301"/>
          </a:xfrm>
        </p:spPr>
        <p:txBody>
          <a:bodyPr>
            <a:noAutofit/>
          </a:bodyPr>
          <a:lstStyle/>
          <a:p>
            <a:r>
              <a:rPr lang="en-US" sz="4000" dirty="0"/>
              <a:t>Methods: </a:t>
            </a:r>
            <a:br>
              <a:rPr lang="en-US" sz="4000" dirty="0"/>
            </a:br>
            <a:r>
              <a:rPr lang="en-US" sz="4000" dirty="0"/>
              <a:t>Paired Pad Study</a:t>
            </a:r>
          </a:p>
        </p:txBody>
      </p:sp>
      <p:sp>
        <p:nvSpPr>
          <p:cNvPr id="16" name="Content Placeholder 15"/>
          <p:cNvSpPr>
            <a:spLocks noGrp="1"/>
          </p:cNvSpPr>
          <p:nvPr>
            <p:ph idx="1"/>
          </p:nvPr>
        </p:nvSpPr>
        <p:spPr>
          <a:xfrm>
            <a:off x="161778" y="1408526"/>
            <a:ext cx="3229131" cy="2952459"/>
          </a:xfrm>
        </p:spPr>
        <p:txBody>
          <a:bodyPr>
            <a:normAutofit lnSpcReduction="10000"/>
          </a:bodyPr>
          <a:lstStyle/>
          <a:p>
            <a:r>
              <a:rPr lang="en-US" sz="2000" dirty="0"/>
              <a:t>Explore the dominant mode of soil movement observed using the mesh pad method:</a:t>
            </a:r>
          </a:p>
          <a:p>
            <a:pPr lvl="1"/>
            <a:r>
              <a:rPr lang="en-US" sz="2000" dirty="0"/>
              <a:t>-4 paired watersheds (2020)</a:t>
            </a:r>
          </a:p>
          <a:p>
            <a:pPr lvl="1"/>
            <a:r>
              <a:rPr lang="en-US" sz="2000" dirty="0"/>
              <a:t>- 3 landscape positions / watershed</a:t>
            </a:r>
          </a:p>
          <a:p>
            <a:pPr lvl="1"/>
            <a:r>
              <a:rPr lang="en-US" sz="2000" dirty="0"/>
              <a:t>- 6 paired pads / position</a:t>
            </a:r>
          </a:p>
          <a:p>
            <a:pPr lvl="1"/>
            <a:r>
              <a:rPr lang="en-US" sz="2000" dirty="0"/>
              <a:t>- 3 observational periods / paired pads</a:t>
            </a:r>
          </a:p>
        </p:txBody>
      </p:sp>
      <p:grpSp>
        <p:nvGrpSpPr>
          <p:cNvPr id="25" name="Group 24"/>
          <p:cNvGrpSpPr/>
          <p:nvPr/>
        </p:nvGrpSpPr>
        <p:grpSpPr>
          <a:xfrm>
            <a:off x="-23687" y="5782953"/>
            <a:ext cx="3600060" cy="1143697"/>
            <a:chOff x="-95981" y="4149970"/>
            <a:chExt cx="3600060" cy="1143697"/>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7131" b="43350"/>
            <a:stretch/>
          </p:blipFill>
          <p:spPr>
            <a:xfrm rot="10800000">
              <a:off x="-95981" y="4283944"/>
              <a:ext cx="3600060" cy="1009723"/>
            </a:xfrm>
            <a:prstGeom prst="rect">
              <a:avLst/>
            </a:prstGeom>
          </p:spPr>
        </p:pic>
        <p:cxnSp>
          <p:nvCxnSpPr>
            <p:cNvPr id="9" name="Connector: Curved 3"/>
            <p:cNvCxnSpPr>
              <a:cxnSpLocks/>
            </p:cNvCxnSpPr>
            <p:nvPr/>
          </p:nvCxnSpPr>
          <p:spPr>
            <a:xfrm rot="16200000" flipH="1">
              <a:off x="2311224" y="4481411"/>
              <a:ext cx="713614" cy="191406"/>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4"/>
            <p:cNvCxnSpPr/>
            <p:nvPr/>
          </p:nvCxnSpPr>
          <p:spPr>
            <a:xfrm rot="5400000">
              <a:off x="389037" y="4319713"/>
              <a:ext cx="638836" cy="299349"/>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5"/>
            <p:cNvCxnSpPr>
              <a:cxnSpLocks/>
            </p:cNvCxnSpPr>
            <p:nvPr/>
          </p:nvCxnSpPr>
          <p:spPr>
            <a:xfrm rot="5400000">
              <a:off x="2580505" y="4591943"/>
              <a:ext cx="692670" cy="118566"/>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2"/>
            <p:cNvCxnSpPr/>
            <p:nvPr/>
          </p:nvCxnSpPr>
          <p:spPr>
            <a:xfrm rot="16200000" flipH="1">
              <a:off x="940810" y="4382562"/>
              <a:ext cx="579457" cy="274371"/>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2E369FD8-B70A-4477-8373-5CF426BA710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5750"/>
          <a:stretch/>
        </p:blipFill>
        <p:spPr>
          <a:xfrm>
            <a:off x="107437" y="4115092"/>
            <a:ext cx="1638051" cy="1578390"/>
          </a:xfrm>
          <a:prstGeom prst="rect">
            <a:avLst/>
          </a:prstGeom>
        </p:spPr>
      </p:pic>
      <p:pic>
        <p:nvPicPr>
          <p:cNvPr id="14" name="Content Placeholder 5">
            <a:extLst>
              <a:ext uri="{FF2B5EF4-FFF2-40B4-BE49-F238E27FC236}">
                <a16:creationId xmlns:a16="http://schemas.microsoft.com/office/drawing/2014/main" id="{7BCC5D28-2B3B-4EED-9729-E794AC6FE14B}"/>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r="21602"/>
          <a:stretch/>
        </p:blipFill>
        <p:spPr>
          <a:xfrm rot="5400000">
            <a:off x="1786403" y="4146321"/>
            <a:ext cx="1539091" cy="1543445"/>
          </a:xfrm>
          <a:prstGeom prst="rect">
            <a:avLst/>
          </a:prstGeom>
        </p:spPr>
      </p:pic>
      <p:pic>
        <p:nvPicPr>
          <p:cNvPr id="4" name="Picture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273328" y="0"/>
            <a:ext cx="8875059" cy="6858000"/>
          </a:xfrm>
          <a:prstGeom prst="rect">
            <a:avLst/>
          </a:prstGeom>
        </p:spPr>
      </p:pic>
      <p:sp>
        <p:nvSpPr>
          <p:cNvPr id="26" name="TextBox 25"/>
          <p:cNvSpPr txBox="1"/>
          <p:nvPr/>
        </p:nvSpPr>
        <p:spPr>
          <a:xfrm>
            <a:off x="6521547" y="203982"/>
            <a:ext cx="906195" cy="369332"/>
          </a:xfrm>
          <a:prstGeom prst="rect">
            <a:avLst/>
          </a:prstGeom>
          <a:solidFill>
            <a:schemeClr val="bg1"/>
          </a:solidFill>
          <a:ln>
            <a:solidFill>
              <a:schemeClr val="tx1"/>
            </a:solidFill>
          </a:ln>
        </p:spPr>
        <p:txBody>
          <a:bodyPr wrap="square" rtlCol="0">
            <a:spAutoFit/>
          </a:bodyPr>
          <a:lstStyle/>
          <a:p>
            <a:pPr algn="ctr"/>
            <a:r>
              <a:rPr lang="en-US" dirty="0"/>
              <a:t>Control</a:t>
            </a:r>
          </a:p>
        </p:txBody>
      </p:sp>
      <p:sp>
        <p:nvSpPr>
          <p:cNvPr id="27" name="TextBox 26"/>
          <p:cNvSpPr txBox="1"/>
          <p:nvPr/>
        </p:nvSpPr>
        <p:spPr>
          <a:xfrm>
            <a:off x="8193258" y="203982"/>
            <a:ext cx="1246164" cy="369332"/>
          </a:xfrm>
          <a:prstGeom prst="rect">
            <a:avLst/>
          </a:prstGeom>
          <a:solidFill>
            <a:schemeClr val="bg1"/>
          </a:solidFill>
          <a:ln>
            <a:solidFill>
              <a:schemeClr val="tx1"/>
            </a:solidFill>
          </a:ln>
        </p:spPr>
        <p:txBody>
          <a:bodyPr wrap="square" rtlCol="0">
            <a:spAutoFit/>
          </a:bodyPr>
          <a:lstStyle/>
          <a:p>
            <a:pPr algn="ctr"/>
            <a:r>
              <a:rPr lang="en-US" dirty="0"/>
              <a:t>Treatment</a:t>
            </a:r>
          </a:p>
        </p:txBody>
      </p:sp>
      <p:pic>
        <p:nvPicPr>
          <p:cNvPr id="28" name="Picture 27"/>
          <p:cNvPicPr>
            <a:picLocks noChangeAspect="1"/>
          </p:cNvPicPr>
          <p:nvPr/>
        </p:nvPicPr>
        <p:blipFill>
          <a:blip r:embed="rId7"/>
          <a:stretch>
            <a:fillRect/>
          </a:stretch>
        </p:blipFill>
        <p:spPr>
          <a:xfrm>
            <a:off x="7406640" y="6086821"/>
            <a:ext cx="370508" cy="208472"/>
          </a:xfrm>
          <a:prstGeom prst="rect">
            <a:avLst/>
          </a:prstGeom>
        </p:spPr>
      </p:pic>
    </p:spTree>
    <p:extLst>
      <p:ext uri="{BB962C8B-B14F-4D97-AF65-F5344CB8AC3E}">
        <p14:creationId xmlns:p14="http://schemas.microsoft.com/office/powerpoint/2010/main" val="2429683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A511AFF-8DBB-47E6-BD99-6A54C9743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242" y="-16398"/>
            <a:ext cx="6890795" cy="68907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166610" y="619760"/>
            <a:ext cx="1473200" cy="5476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l="13692" r="8698"/>
          <a:stretch/>
        </p:blipFill>
        <p:spPr>
          <a:xfrm>
            <a:off x="0" y="3390022"/>
            <a:ext cx="4120738" cy="3538847"/>
          </a:xfrm>
          <a:prstGeom prst="rect">
            <a:avLst/>
          </a:prstGeom>
        </p:spPr>
      </p:pic>
      <p:pic>
        <p:nvPicPr>
          <p:cNvPr id="16" name="Picture 15"/>
          <p:cNvPicPr>
            <a:picLocks noChangeAspect="1"/>
          </p:cNvPicPr>
          <p:nvPr/>
        </p:nvPicPr>
        <p:blipFill rotWithShape="1">
          <a:blip r:embed="rId5" cstate="hqprint">
            <a:extLst>
              <a:ext uri="{28A0092B-C50C-407E-A947-70E740481C1C}">
                <a14:useLocalDpi xmlns:a14="http://schemas.microsoft.com/office/drawing/2010/main" val="0"/>
              </a:ext>
            </a:extLst>
          </a:blip>
          <a:srcRect l="51957" t="5605" r="2709" b="16170"/>
          <a:stretch/>
        </p:blipFill>
        <p:spPr>
          <a:xfrm rot="10800000">
            <a:off x="-95004" y="-3"/>
            <a:ext cx="2565070" cy="3420095"/>
          </a:xfrm>
          <a:prstGeom prst="rect">
            <a:avLst/>
          </a:prstGeom>
        </p:spPr>
      </p:pic>
      <p:pic>
        <p:nvPicPr>
          <p:cNvPr id="18" name="Picture 17"/>
          <p:cNvPicPr>
            <a:picLocks noChangeAspect="1"/>
          </p:cNvPicPr>
          <p:nvPr/>
        </p:nvPicPr>
        <p:blipFill rotWithShape="1">
          <a:blip r:embed="rId6" cstate="hqprint">
            <a:extLst>
              <a:ext uri="{28A0092B-C50C-407E-A947-70E740481C1C}">
                <a14:useLocalDpi xmlns:a14="http://schemas.microsoft.com/office/drawing/2010/main" val="0"/>
              </a:ext>
            </a:extLst>
          </a:blip>
          <a:srcRect l="70478" t="85291" r="-274" b="2575"/>
          <a:stretch/>
        </p:blipFill>
        <p:spPr>
          <a:xfrm>
            <a:off x="1010113" y="-5475"/>
            <a:ext cx="1471828" cy="463137"/>
          </a:xfrm>
          <a:prstGeom prst="rect">
            <a:avLst/>
          </a:prstGeom>
        </p:spPr>
      </p:pic>
      <p:pic>
        <p:nvPicPr>
          <p:cNvPr id="19" name="Picture 18"/>
          <p:cNvPicPr>
            <a:picLocks noChangeAspect="1"/>
          </p:cNvPicPr>
          <p:nvPr/>
        </p:nvPicPr>
        <p:blipFill rotWithShape="1">
          <a:blip r:embed="rId7" cstate="hqprint">
            <a:extLst>
              <a:ext uri="{28A0092B-C50C-407E-A947-70E740481C1C}">
                <a14:useLocalDpi xmlns:a14="http://schemas.microsoft.com/office/drawing/2010/main" val="0"/>
              </a:ext>
            </a:extLst>
          </a:blip>
          <a:srcRect l="-531" t="85291" r="75817" b="250"/>
          <a:stretch/>
        </p:blipFill>
        <p:spPr>
          <a:xfrm>
            <a:off x="2557017" y="999412"/>
            <a:ext cx="1520970" cy="687608"/>
          </a:xfrm>
          <a:prstGeom prst="rect">
            <a:avLst/>
          </a:prstGeom>
        </p:spPr>
      </p:pic>
      <p:grpSp>
        <p:nvGrpSpPr>
          <p:cNvPr id="24" name="Group 23"/>
          <p:cNvGrpSpPr/>
          <p:nvPr/>
        </p:nvGrpSpPr>
        <p:grpSpPr>
          <a:xfrm>
            <a:off x="2641120" y="1551152"/>
            <a:ext cx="1319554" cy="609513"/>
            <a:chOff x="2694305" y="688765"/>
            <a:chExt cx="1319554" cy="609513"/>
          </a:xfrm>
        </p:grpSpPr>
        <p:grpSp>
          <p:nvGrpSpPr>
            <p:cNvPr id="21" name="Group 20"/>
            <p:cNvGrpSpPr/>
            <p:nvPr/>
          </p:nvGrpSpPr>
          <p:grpSpPr>
            <a:xfrm>
              <a:off x="2694305" y="688765"/>
              <a:ext cx="1200801" cy="609513"/>
              <a:chOff x="2694305" y="688765"/>
              <a:chExt cx="1200801" cy="609513"/>
            </a:xfrm>
          </p:grpSpPr>
          <p:pic>
            <p:nvPicPr>
              <p:cNvPr id="17" name="Picture 16"/>
              <p:cNvPicPr>
                <a:picLocks noChangeAspect="1"/>
              </p:cNvPicPr>
              <p:nvPr/>
            </p:nvPicPr>
            <p:blipFill rotWithShape="1">
              <a:blip r:embed="rId7" cstate="hqprint">
                <a:extLst>
                  <a:ext uri="{28A0092B-C50C-407E-A947-70E740481C1C}">
                    <a14:useLocalDpi xmlns:a14="http://schemas.microsoft.com/office/drawing/2010/main" val="0"/>
                  </a:ext>
                </a:extLst>
              </a:blip>
              <a:srcRect l="45007" t="87183" r="35481"/>
              <a:stretch/>
            </p:blipFill>
            <p:spPr>
              <a:xfrm>
                <a:off x="2694305" y="688765"/>
                <a:ext cx="1200801" cy="609513"/>
              </a:xfrm>
              <a:prstGeom prst="rect">
                <a:avLst/>
              </a:prstGeom>
            </p:spPr>
          </p:pic>
          <p:pic>
            <p:nvPicPr>
              <p:cNvPr id="20" name="Picture 19"/>
              <p:cNvPicPr>
                <a:picLocks noChangeAspect="1"/>
              </p:cNvPicPr>
              <p:nvPr/>
            </p:nvPicPr>
            <p:blipFill>
              <a:blip r:embed="rId8"/>
              <a:stretch>
                <a:fillRect/>
              </a:stretch>
            </p:blipFill>
            <p:spPr>
              <a:xfrm>
                <a:off x="2753472" y="739400"/>
                <a:ext cx="293227" cy="164989"/>
              </a:xfrm>
              <a:prstGeom prst="rect">
                <a:avLst/>
              </a:prstGeom>
            </p:spPr>
          </p:pic>
        </p:grpSp>
        <p:pic>
          <p:nvPicPr>
            <p:cNvPr id="23" name="Picture 22"/>
            <p:cNvPicPr>
              <a:picLocks noChangeAspect="1"/>
            </p:cNvPicPr>
            <p:nvPr/>
          </p:nvPicPr>
          <p:blipFill rotWithShape="1">
            <a:blip r:embed="rId9" cstate="hqprint">
              <a:extLst>
                <a:ext uri="{28A0092B-C50C-407E-A947-70E740481C1C}">
                  <a14:useLocalDpi xmlns:a14="http://schemas.microsoft.com/office/drawing/2010/main" val="0"/>
                </a:ext>
              </a:extLst>
            </a:blip>
            <a:srcRect l="27088" t="88275" r="56657" b="7546"/>
            <a:stretch/>
          </p:blipFill>
          <p:spPr>
            <a:xfrm>
              <a:off x="3013501" y="976932"/>
              <a:ext cx="1000358" cy="198721"/>
            </a:xfrm>
            <a:prstGeom prst="rect">
              <a:avLst/>
            </a:prstGeom>
          </p:spPr>
        </p:pic>
      </p:grpSp>
      <p:sp>
        <p:nvSpPr>
          <p:cNvPr id="25" name="Isosceles Triangle 24"/>
          <p:cNvSpPr/>
          <p:nvPr/>
        </p:nvSpPr>
        <p:spPr>
          <a:xfrm rot="10800000">
            <a:off x="2600693" y="2660070"/>
            <a:ext cx="182882" cy="28936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p:cNvSpPr txBox="1"/>
          <p:nvPr/>
        </p:nvSpPr>
        <p:spPr>
          <a:xfrm>
            <a:off x="2523991" y="2907268"/>
            <a:ext cx="295210" cy="369332"/>
          </a:xfrm>
          <a:prstGeom prst="rect">
            <a:avLst/>
          </a:prstGeom>
          <a:noFill/>
        </p:spPr>
        <p:txBody>
          <a:bodyPr wrap="square" rtlCol="0">
            <a:spAutoFit/>
          </a:bodyPr>
          <a:lstStyle/>
          <a:p>
            <a:r>
              <a:rPr lang="en-US" b="1" dirty="0"/>
              <a:t>N</a:t>
            </a:r>
          </a:p>
        </p:txBody>
      </p:sp>
      <p:sp>
        <p:nvSpPr>
          <p:cNvPr id="27" name="Rectangle 26"/>
          <p:cNvSpPr/>
          <p:nvPr/>
        </p:nvSpPr>
        <p:spPr>
          <a:xfrm>
            <a:off x="0" y="-5475"/>
            <a:ext cx="4120738" cy="6863475"/>
          </a:xfrm>
          <a:prstGeom prst="rect">
            <a:avLst/>
          </a:prstGeom>
          <a:no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9108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icture containing furniture&#10;&#10;Description automatically generated">
            <a:extLst>
              <a:ext uri="{FF2B5EF4-FFF2-40B4-BE49-F238E27FC236}">
                <a16:creationId xmlns:a16="http://schemas.microsoft.com/office/drawing/2014/main" id="{CE0871E9-5E6D-4C3C-9442-7635792BD35D}"/>
              </a:ext>
            </a:extLst>
          </p:cNvPr>
          <p:cNvPicPr>
            <a:picLocks noChangeAspect="1" noChangeArrowheads="1"/>
          </p:cNvPicPr>
          <p:nvPr/>
        </p:nvPicPr>
        <p:blipFill rotWithShape="1">
          <a:blip r:embed="rId3" cstate="hqprint">
            <a:alphaModFix amt="77000"/>
            <a:extLst>
              <a:ext uri="{28A0092B-C50C-407E-A947-70E740481C1C}">
                <a14:useLocalDpi xmlns:a14="http://schemas.microsoft.com/office/drawing/2010/main" val="0"/>
              </a:ext>
            </a:extLst>
          </a:blip>
          <a:srcRect l="9818" t="9302" r="7434" b="8034"/>
          <a:stretch/>
        </p:blipFill>
        <p:spPr bwMode="auto">
          <a:xfrm>
            <a:off x="8582590" y="4276486"/>
            <a:ext cx="3609410" cy="2581514"/>
          </a:xfrm>
          <a:prstGeom prst="rect">
            <a:avLst/>
          </a:prstGeom>
          <a:noFill/>
        </p:spPr>
      </p:pic>
      <p:sp>
        <p:nvSpPr>
          <p:cNvPr id="2" name="Title 1">
            <a:extLst>
              <a:ext uri="{FF2B5EF4-FFF2-40B4-BE49-F238E27FC236}">
                <a16:creationId xmlns:a16="http://schemas.microsoft.com/office/drawing/2014/main" id="{A8753B58-C3A1-4848-B9F9-96271627A708}"/>
              </a:ext>
            </a:extLst>
          </p:cNvPr>
          <p:cNvSpPr>
            <a:spLocks noGrp="1"/>
          </p:cNvSpPr>
          <p:nvPr>
            <p:ph type="title"/>
          </p:nvPr>
        </p:nvSpPr>
        <p:spPr>
          <a:xfrm>
            <a:off x="657606" y="664241"/>
            <a:ext cx="10772775" cy="1203701"/>
          </a:xfrm>
        </p:spPr>
        <p:txBody>
          <a:bodyPr>
            <a:normAutofit/>
          </a:bodyPr>
          <a:lstStyle/>
          <a:p>
            <a:r>
              <a:rPr lang="en-US" sz="4000" dirty="0"/>
              <a:t>Bridging Knowledge Gaps: Soil erosion patterns and mechanisms</a:t>
            </a:r>
          </a:p>
        </p:txBody>
      </p:sp>
      <p:sp>
        <p:nvSpPr>
          <p:cNvPr id="3" name="Content Placeholder 2">
            <a:extLst>
              <a:ext uri="{FF2B5EF4-FFF2-40B4-BE49-F238E27FC236}">
                <a16:creationId xmlns:a16="http://schemas.microsoft.com/office/drawing/2014/main" id="{5F08CCFA-C4B2-4385-860B-D3C456F5C15A}"/>
              </a:ext>
            </a:extLst>
          </p:cNvPr>
          <p:cNvSpPr>
            <a:spLocks noGrp="1"/>
          </p:cNvSpPr>
          <p:nvPr>
            <p:ph idx="1"/>
          </p:nvPr>
        </p:nvSpPr>
        <p:spPr>
          <a:xfrm>
            <a:off x="657606" y="1867942"/>
            <a:ext cx="10343645" cy="4817088"/>
          </a:xfrm>
        </p:spPr>
        <p:txBody>
          <a:bodyPr>
            <a:normAutofit/>
          </a:bodyPr>
          <a:lstStyle/>
          <a:p>
            <a:r>
              <a:rPr lang="en-US" sz="2000" dirty="0">
                <a:solidFill>
                  <a:schemeClr val="tx1"/>
                </a:solidFill>
              </a:rPr>
              <a:t>Within-field soil movement, as measured with mesh pad method, is strongly, </a:t>
            </a:r>
            <a:r>
              <a:rPr lang="en-US" sz="2000" dirty="0"/>
              <a:t>positively correlated with H-flume measurements of TSS loads.</a:t>
            </a:r>
          </a:p>
          <a:p>
            <a:r>
              <a:rPr lang="en-US" sz="2000" dirty="0">
                <a:solidFill>
                  <a:schemeClr val="tx1"/>
                </a:solidFill>
              </a:rPr>
              <a:t>Overall, prairie strips did not have a significant effect on within-field soil movement.</a:t>
            </a:r>
          </a:p>
          <a:p>
            <a:r>
              <a:rPr lang="en-US" sz="2000" dirty="0">
                <a:solidFill>
                  <a:schemeClr val="tx1"/>
                </a:solidFill>
              </a:rPr>
              <a:t>Use of V-diversions in 2020 revealed that at the mid-slope position prairie strips reduced the amount of in-field soil movement due to overland flow.:</a:t>
            </a:r>
          </a:p>
          <a:p>
            <a:pPr lvl="1"/>
            <a:r>
              <a:rPr lang="en-US" sz="2000" dirty="0">
                <a:solidFill>
                  <a:schemeClr val="tx1"/>
                </a:solidFill>
              </a:rPr>
              <a:t>1. Reduced the amount of in-field soil movement due to soil transport mechanisms, and</a:t>
            </a:r>
          </a:p>
          <a:p>
            <a:pPr lvl="1"/>
            <a:r>
              <a:rPr lang="en-US" sz="2000" dirty="0">
                <a:solidFill>
                  <a:schemeClr val="tx1"/>
                </a:solidFill>
              </a:rPr>
              <a:t>2. Had no affect on splash displacement of soil.</a:t>
            </a:r>
          </a:p>
          <a:p>
            <a:r>
              <a:rPr lang="en-US" sz="2000" dirty="0">
                <a:solidFill>
                  <a:schemeClr val="tx1"/>
                </a:solidFill>
              </a:rPr>
              <a:t>Next Steps:</a:t>
            </a:r>
          </a:p>
          <a:p>
            <a:pPr marL="573088" lvl="1">
              <a:buFont typeface="Arial" panose="020B0604020202020204" pitchFamily="34" charset="0"/>
              <a:buChar char="•"/>
            </a:pPr>
            <a:r>
              <a:rPr lang="en-US" sz="2000" dirty="0">
                <a:solidFill>
                  <a:schemeClr val="tx1"/>
                </a:solidFill>
              </a:rPr>
              <a:t>Direct effect of rainfall intensity </a:t>
            </a:r>
          </a:p>
          <a:p>
            <a:pPr marL="573088" lvl="1">
              <a:buFont typeface="Arial" panose="020B0604020202020204" pitchFamily="34" charset="0"/>
              <a:buChar char="•"/>
            </a:pPr>
            <a:r>
              <a:rPr lang="en-US" sz="2000" dirty="0">
                <a:solidFill>
                  <a:schemeClr val="tx1"/>
                </a:solidFill>
              </a:rPr>
              <a:t>How does this data compare to RUSLEII and WEPP estimations? </a:t>
            </a:r>
          </a:p>
          <a:p>
            <a:pPr marL="573088" lvl="1">
              <a:buFont typeface="Arial" panose="020B0604020202020204" pitchFamily="34" charset="0"/>
              <a:buChar char="•"/>
            </a:pPr>
            <a:r>
              <a:rPr lang="en-US" sz="2000" dirty="0">
                <a:solidFill>
                  <a:schemeClr val="tx1"/>
                </a:solidFill>
              </a:rPr>
              <a:t>Can mesh pad data be used to update erosion calculator values in the future?</a:t>
            </a:r>
          </a:p>
          <a:p>
            <a:pPr marL="573088" lvl="1">
              <a:buFont typeface="Arial" panose="020B0604020202020204" pitchFamily="34" charset="0"/>
              <a:buChar char="•"/>
            </a:pPr>
            <a:r>
              <a:rPr lang="en-US" sz="2000" dirty="0">
                <a:solidFill>
                  <a:schemeClr val="tx1"/>
                </a:solidFill>
              </a:rPr>
              <a:t>How much sediment is being deposited due to conservation practice(s)? </a:t>
            </a:r>
          </a:p>
          <a:p>
            <a:endParaRPr lang="en-US" sz="2000" dirty="0">
              <a:solidFill>
                <a:srgbClr val="FF0000"/>
              </a:solidFill>
            </a:endParaRPr>
          </a:p>
          <a:p>
            <a:endParaRPr lang="en-US" sz="2000" dirty="0"/>
          </a:p>
        </p:txBody>
      </p:sp>
    </p:spTree>
    <p:extLst>
      <p:ext uri="{BB962C8B-B14F-4D97-AF65-F5344CB8AC3E}">
        <p14:creationId xmlns:p14="http://schemas.microsoft.com/office/powerpoint/2010/main" val="177998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F52C-716F-421D-9EDA-309805972A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E9A6E2-B17E-4311-A4FE-18B76B95B5F6}"/>
              </a:ext>
            </a:extLst>
          </p:cNvPr>
          <p:cNvSpPr>
            <a:spLocks noGrp="1"/>
          </p:cNvSpPr>
          <p:nvPr>
            <p:ph idx="1"/>
          </p:nvPr>
        </p:nvSpPr>
        <p:spPr/>
        <p:txBody>
          <a:bodyPr/>
          <a:lstStyle/>
          <a:p>
            <a:r>
              <a:rPr lang="en-US" dirty="0"/>
              <a:t>Make figures for </a:t>
            </a:r>
            <a:r>
              <a:rPr lang="en-US" dirty="0" err="1"/>
              <a:t>subselection</a:t>
            </a:r>
            <a:r>
              <a:rPr lang="en-US" dirty="0"/>
              <a:t>. Organize code. </a:t>
            </a:r>
          </a:p>
          <a:p>
            <a:r>
              <a:rPr lang="en-US" dirty="0"/>
              <a:t>Methods and Materials section, write it up!</a:t>
            </a:r>
          </a:p>
        </p:txBody>
      </p:sp>
    </p:spTree>
    <p:extLst>
      <p:ext uri="{BB962C8B-B14F-4D97-AF65-F5344CB8AC3E}">
        <p14:creationId xmlns:p14="http://schemas.microsoft.com/office/powerpoint/2010/main" val="123968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outdoor, field, green&#10;&#10;Description automatically generated">
            <a:extLst>
              <a:ext uri="{FF2B5EF4-FFF2-40B4-BE49-F238E27FC236}">
                <a16:creationId xmlns:a16="http://schemas.microsoft.com/office/drawing/2014/main" id="{736FFEAA-0312-4481-A908-47F7B829D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2" name="Title 1">
            <a:extLst>
              <a:ext uri="{FF2B5EF4-FFF2-40B4-BE49-F238E27FC236}">
                <a16:creationId xmlns:a16="http://schemas.microsoft.com/office/drawing/2014/main" id="{FB656814-6BBD-4669-BCE7-89EEBCC7B055}"/>
              </a:ext>
            </a:extLst>
          </p:cNvPr>
          <p:cNvSpPr>
            <a:spLocks noGrp="1"/>
          </p:cNvSpPr>
          <p:nvPr>
            <p:ph type="title"/>
          </p:nvPr>
        </p:nvSpPr>
        <p:spPr>
          <a:xfrm>
            <a:off x="0" y="5324354"/>
            <a:ext cx="12373337" cy="1211573"/>
          </a:xfrm>
          <a:solidFill>
            <a:schemeClr val="tx1">
              <a:lumMod val="95000"/>
              <a:lumOff val="5000"/>
              <a:alpha val="79000"/>
            </a:schemeClr>
          </a:solidFill>
        </p:spPr>
        <p:txBody>
          <a:bodyPr>
            <a:normAutofit fontScale="90000"/>
          </a:bodyPr>
          <a:lstStyle/>
          <a:p>
            <a:pPr algn="ctr"/>
            <a:r>
              <a:rPr lang="en-US" sz="4800" dirty="0">
                <a:solidFill>
                  <a:schemeClr val="accent6">
                    <a:lumMod val="20000"/>
                    <a:lumOff val="80000"/>
                  </a:schemeClr>
                </a:solidFill>
              </a:rPr>
              <a:t>1</a:t>
            </a:r>
            <a:r>
              <a:rPr lang="en-US" sz="4800" cap="none" dirty="0">
                <a:solidFill>
                  <a:schemeClr val="accent6">
                    <a:lumMod val="20000"/>
                    <a:lumOff val="80000"/>
                  </a:schemeClr>
                </a:solidFill>
              </a:rPr>
              <a:t>. </a:t>
            </a:r>
            <a:r>
              <a:rPr lang="en-US" sz="4800" dirty="0">
                <a:solidFill>
                  <a:srgbClr val="D0D3E3"/>
                </a:solidFill>
              </a:rPr>
              <a:t>Effect prairie strips have on field-scale soil movement patterns in row crop systems in Iowa, U.S.</a:t>
            </a:r>
          </a:p>
        </p:txBody>
      </p:sp>
      <p:pic>
        <p:nvPicPr>
          <p:cNvPr id="4" name="Content Placeholder 9" descr="A close up of a map&#10;&#10;Description automatically generated">
            <a:extLst>
              <a:ext uri="{FF2B5EF4-FFF2-40B4-BE49-F238E27FC236}">
                <a16:creationId xmlns:a16="http://schemas.microsoft.com/office/drawing/2014/main" id="{F322A7EA-8384-44D3-B041-181CB66C08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6" t="7755" r="2872" b="41699"/>
          <a:stretch/>
        </p:blipFill>
        <p:spPr>
          <a:xfrm>
            <a:off x="8299049" y="0"/>
            <a:ext cx="2704536" cy="1913859"/>
          </a:xfrm>
          <a:prstGeom prst="rect">
            <a:avLst/>
          </a:prstGeom>
        </p:spPr>
      </p:pic>
    </p:spTree>
    <p:extLst>
      <p:ext uri="{BB962C8B-B14F-4D97-AF65-F5344CB8AC3E}">
        <p14:creationId xmlns:p14="http://schemas.microsoft.com/office/powerpoint/2010/main" val="1674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C514A0-7750-41A6-AA28-652726D92E14}"/>
              </a:ext>
            </a:extLst>
          </p:cNvPr>
          <p:cNvGrpSpPr/>
          <p:nvPr/>
        </p:nvGrpSpPr>
        <p:grpSpPr>
          <a:xfrm>
            <a:off x="7096840" y="1291094"/>
            <a:ext cx="5047089" cy="3714027"/>
            <a:chOff x="7103187" y="1312960"/>
            <a:chExt cx="5047089" cy="3714027"/>
          </a:xfrm>
        </p:grpSpPr>
        <p:pic>
          <p:nvPicPr>
            <p:cNvPr id="4098" name="Picture 2" descr="The Daily Erosion Project: Visualizing Soil Erosion Across the U.S. Corn  Belt | Springer Nature Sustainability Community">
              <a:extLst>
                <a:ext uri="{FF2B5EF4-FFF2-40B4-BE49-F238E27FC236}">
                  <a16:creationId xmlns:a16="http://schemas.microsoft.com/office/drawing/2014/main" id="{1D4E5A47-6C1E-438F-8BCA-B6691FD74A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4" r="3755"/>
            <a:stretch/>
          </p:blipFill>
          <p:spPr bwMode="auto">
            <a:xfrm>
              <a:off x="7103187" y="1312960"/>
              <a:ext cx="5047089" cy="34948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6DFB57-D49E-41C9-A7E8-996458F45D80}"/>
                </a:ext>
              </a:extLst>
            </p:cNvPr>
            <p:cNvSpPr txBox="1"/>
            <p:nvPr/>
          </p:nvSpPr>
          <p:spPr>
            <a:xfrm>
              <a:off x="9157695" y="4611489"/>
              <a:ext cx="2851502" cy="415498"/>
            </a:xfrm>
            <a:prstGeom prst="rect">
              <a:avLst/>
            </a:prstGeom>
            <a:noFill/>
          </p:spPr>
          <p:txBody>
            <a:bodyPr wrap="square" rtlCol="0">
              <a:spAutoFit/>
            </a:bodyPr>
            <a:lstStyle/>
            <a:p>
              <a:r>
                <a:rPr lang="en-US" sz="1050" dirty="0">
                  <a:hlinkClick r:id="rId4"/>
                </a:rPr>
                <a:t>Source: Sustainability Community 2019</a:t>
              </a:r>
              <a:endParaRPr lang="en-US" sz="1050" dirty="0"/>
            </a:p>
            <a:p>
              <a:r>
                <a:rPr lang="en-US" sz="1050" dirty="0"/>
                <a:t>DEP: </a:t>
              </a:r>
              <a:r>
                <a:rPr lang="en-US" sz="1050" dirty="0">
                  <a:hlinkClick r:id="rId5"/>
                </a:rPr>
                <a:t>https://www.dailyerosion.org/</a:t>
              </a:r>
              <a:r>
                <a:rPr lang="en-US" sz="1050" dirty="0"/>
                <a:t> </a:t>
              </a:r>
            </a:p>
          </p:txBody>
        </p:sp>
      </p:grpSp>
      <p:sp>
        <p:nvSpPr>
          <p:cNvPr id="2" name="Title 1"/>
          <p:cNvSpPr>
            <a:spLocks noGrp="1"/>
          </p:cNvSpPr>
          <p:nvPr>
            <p:ph type="title"/>
          </p:nvPr>
        </p:nvSpPr>
        <p:spPr>
          <a:xfrm>
            <a:off x="619622" y="228785"/>
            <a:ext cx="10772775" cy="1658198"/>
          </a:xfrm>
        </p:spPr>
        <p:txBody>
          <a:bodyPr>
            <a:normAutofit/>
          </a:bodyPr>
          <a:lstStyle/>
          <a:p>
            <a:r>
              <a:rPr lang="en-US" sz="4000" dirty="0"/>
              <a:t>Background: Soil Erosion &amp; Prairie Strips</a:t>
            </a:r>
          </a:p>
        </p:txBody>
      </p:sp>
      <p:sp>
        <p:nvSpPr>
          <p:cNvPr id="3" name="Content Placeholder 2"/>
          <p:cNvSpPr>
            <a:spLocks noGrp="1"/>
          </p:cNvSpPr>
          <p:nvPr>
            <p:ph idx="1"/>
          </p:nvPr>
        </p:nvSpPr>
        <p:spPr>
          <a:xfrm>
            <a:off x="813922" y="1507810"/>
            <a:ext cx="6490919" cy="5451451"/>
          </a:xfrm>
        </p:spPr>
        <p:txBody>
          <a:bodyPr>
            <a:normAutofit/>
          </a:bodyPr>
          <a:lstStyle/>
          <a:p>
            <a:r>
              <a:rPr lang="en-US" sz="2000" dirty="0"/>
              <a:t>US Midwest region is dominated by agroecosystems (43% in corn/soybean rotation).</a:t>
            </a:r>
          </a:p>
          <a:p>
            <a:pPr lvl="1"/>
            <a:r>
              <a:rPr lang="en-US" sz="2000" dirty="0"/>
              <a:t>- DEP estimate for Iowa: ~12.8 Mg ha</a:t>
            </a:r>
            <a:r>
              <a:rPr lang="en-US" sz="2000" baseline="30000" dirty="0"/>
              <a:t>-1</a:t>
            </a:r>
            <a:r>
              <a:rPr lang="en-US" sz="2000" dirty="0"/>
              <a:t> yr</a:t>
            </a:r>
            <a:r>
              <a:rPr lang="en-US" sz="2000" baseline="30000" dirty="0"/>
              <a:t>-1 </a:t>
            </a:r>
            <a:r>
              <a:rPr lang="en-US" sz="2000" dirty="0"/>
              <a:t>(Cruse 2016)</a:t>
            </a:r>
          </a:p>
          <a:p>
            <a:pPr lvl="1"/>
            <a:r>
              <a:rPr lang="en-US" sz="2000" dirty="0"/>
              <a:t>- 70% of Iowa soils soil loss tolerance: ~11.2 Mg ha</a:t>
            </a:r>
            <a:r>
              <a:rPr lang="en-US" sz="2000" baseline="30000" dirty="0"/>
              <a:t>-1</a:t>
            </a:r>
            <a:r>
              <a:rPr lang="en-US" sz="2000" dirty="0"/>
              <a:t> yr</a:t>
            </a:r>
            <a:r>
              <a:rPr lang="en-US" sz="2000" baseline="30000" dirty="0"/>
              <a:t>-1 </a:t>
            </a:r>
            <a:r>
              <a:rPr lang="en-US" sz="2000" dirty="0"/>
              <a:t>(NRCS)</a:t>
            </a:r>
          </a:p>
          <a:p>
            <a:pPr lvl="1"/>
            <a:r>
              <a:rPr lang="en-US" sz="2000" dirty="0"/>
              <a:t>- Soil regeneration rate: &lt;0.4 Mg ha</a:t>
            </a:r>
            <a:r>
              <a:rPr lang="en-US" sz="2000" baseline="30000" dirty="0"/>
              <a:t>-1</a:t>
            </a:r>
            <a:r>
              <a:rPr lang="en-US" sz="2000" dirty="0"/>
              <a:t> yr</a:t>
            </a:r>
            <a:r>
              <a:rPr lang="en-US" sz="2000" baseline="30000" dirty="0"/>
              <a:t>-1</a:t>
            </a:r>
            <a:r>
              <a:rPr lang="en-US" sz="2000" dirty="0"/>
              <a:t> (Logan 1982)</a:t>
            </a:r>
          </a:p>
          <a:p>
            <a:r>
              <a:rPr lang="en-US" sz="2000" dirty="0"/>
              <a:t>There are 3 mechanisms driving movement and loss of soil: Detachment, transport and deposition.</a:t>
            </a:r>
          </a:p>
          <a:p>
            <a:r>
              <a:rPr lang="en-US" sz="2000" dirty="0"/>
              <a:t>Prairie Strip (CP-43) is a recent advancement in agriculture that provides a myriad of ecosystem services.</a:t>
            </a:r>
          </a:p>
          <a:p>
            <a:pPr lvl="1"/>
            <a:r>
              <a:rPr lang="en-US" sz="2000" dirty="0"/>
              <a:t>- Implemented along the contour of a field to intercept pollutant loads and runoff perpendicular to flow paths </a:t>
            </a:r>
          </a:p>
          <a:p>
            <a:pPr lvl="1"/>
            <a:r>
              <a:rPr lang="en-US" sz="2000" dirty="0"/>
              <a:t>- Diverse native prairie seed mix</a:t>
            </a:r>
          </a:p>
          <a:p>
            <a:pPr lvl="1"/>
            <a:r>
              <a:rPr lang="en-US" sz="2000" dirty="0"/>
              <a:t>- Ranges from 30-120 ft. in width</a:t>
            </a:r>
          </a:p>
        </p:txBody>
      </p:sp>
      <p:pic>
        <p:nvPicPr>
          <p:cNvPr id="6148" name="Picture 4" descr="Buffer Strips - Clean Lakes Alliance"/>
          <p:cNvPicPr>
            <a:picLocks noChangeAspect="1" noChangeArrowheads="1"/>
          </p:cNvPicPr>
          <p:nvPr/>
        </p:nvPicPr>
        <p:blipFill rotWithShape="1">
          <a:blip r:embed="rId6">
            <a:extLst>
              <a:ext uri="{28A0092B-C50C-407E-A947-70E740481C1C}">
                <a14:useLocalDpi xmlns:a14="http://schemas.microsoft.com/office/drawing/2010/main" val="0"/>
              </a:ext>
            </a:extLst>
          </a:blip>
          <a:srcRect l="2944" t="25197" b="16010"/>
          <a:stretch/>
        </p:blipFill>
        <p:spPr bwMode="auto">
          <a:xfrm flipH="1">
            <a:off x="7172007" y="1340325"/>
            <a:ext cx="4933950" cy="213360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a:off x="7267257" y="2362918"/>
            <a:ext cx="4581525" cy="300995"/>
          </a:xfrm>
          <a:prstGeom prst="straightConnector1">
            <a:avLst/>
          </a:prstGeom>
          <a:ln w="5715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67257" y="2485235"/>
            <a:ext cx="561974" cy="79038"/>
          </a:xfrm>
          <a:prstGeom prst="straightConnector1">
            <a:avLst/>
          </a:prstGeom>
          <a:ln w="5715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077007" y="2744592"/>
            <a:ext cx="1752600" cy="216218"/>
          </a:xfrm>
          <a:prstGeom prst="straightConnector1">
            <a:avLst/>
          </a:prstGeom>
          <a:ln w="5715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3BD6637-D395-4596-8A1B-C78B99FAD099}"/>
              </a:ext>
            </a:extLst>
          </p:cNvPr>
          <p:cNvGrpSpPr/>
          <p:nvPr/>
        </p:nvGrpSpPr>
        <p:grpSpPr>
          <a:xfrm>
            <a:off x="7077959" y="3473926"/>
            <a:ext cx="5141683" cy="4053366"/>
            <a:chOff x="6930400" y="3429000"/>
            <a:chExt cx="5141683" cy="4053366"/>
          </a:xfrm>
        </p:grpSpPr>
        <p:grpSp>
          <p:nvGrpSpPr>
            <p:cNvPr id="52" name="Group 51">
              <a:extLst>
                <a:ext uri="{FF2B5EF4-FFF2-40B4-BE49-F238E27FC236}">
                  <a16:creationId xmlns:a16="http://schemas.microsoft.com/office/drawing/2014/main" id="{C992A06D-EE20-444D-898A-CC84577FE0C9}"/>
                </a:ext>
              </a:extLst>
            </p:cNvPr>
            <p:cNvGrpSpPr/>
            <p:nvPr/>
          </p:nvGrpSpPr>
          <p:grpSpPr>
            <a:xfrm>
              <a:off x="6930400" y="3491284"/>
              <a:ext cx="5141683" cy="3991082"/>
              <a:chOff x="-520545" y="3010964"/>
              <a:chExt cx="5141683" cy="3991082"/>
            </a:xfrm>
          </p:grpSpPr>
          <p:grpSp>
            <p:nvGrpSpPr>
              <p:cNvPr id="53" name="Group 52">
                <a:extLst>
                  <a:ext uri="{FF2B5EF4-FFF2-40B4-BE49-F238E27FC236}">
                    <a16:creationId xmlns:a16="http://schemas.microsoft.com/office/drawing/2014/main" id="{16751FCC-3F2A-4592-B502-C6601253DA41}"/>
                  </a:ext>
                </a:extLst>
              </p:cNvPr>
              <p:cNvGrpSpPr/>
              <p:nvPr/>
            </p:nvGrpSpPr>
            <p:grpSpPr>
              <a:xfrm>
                <a:off x="-520545" y="3010964"/>
                <a:ext cx="4946418" cy="3991082"/>
                <a:chOff x="-545945" y="2972864"/>
                <a:chExt cx="4946418" cy="3991082"/>
              </a:xfrm>
            </p:grpSpPr>
            <p:grpSp>
              <p:nvGrpSpPr>
                <p:cNvPr id="55" name="Group 54">
                  <a:extLst>
                    <a:ext uri="{FF2B5EF4-FFF2-40B4-BE49-F238E27FC236}">
                      <a16:creationId xmlns:a16="http://schemas.microsoft.com/office/drawing/2014/main" id="{31C9D553-D56B-4656-9A3B-5A9B5F2E29D9}"/>
                    </a:ext>
                  </a:extLst>
                </p:cNvPr>
                <p:cNvGrpSpPr/>
                <p:nvPr/>
              </p:nvGrpSpPr>
              <p:grpSpPr>
                <a:xfrm rot="21437774">
                  <a:off x="205235" y="2972864"/>
                  <a:ext cx="4195238" cy="3991082"/>
                  <a:chOff x="480202" y="3007716"/>
                  <a:chExt cx="3924942" cy="3733942"/>
                </a:xfrm>
              </p:grpSpPr>
              <p:pic>
                <p:nvPicPr>
                  <p:cNvPr id="62" name="Picture 61">
                    <a:extLst>
                      <a:ext uri="{FF2B5EF4-FFF2-40B4-BE49-F238E27FC236}">
                        <a16:creationId xmlns:a16="http://schemas.microsoft.com/office/drawing/2014/main" id="{5592755D-EF1F-47C0-B538-1F9CB381AFC2}"/>
                      </a:ext>
                    </a:extLst>
                  </p:cNvPr>
                  <p:cNvPicPr>
                    <a:picLocks noChangeAspect="1"/>
                  </p:cNvPicPr>
                  <p:nvPr/>
                </p:nvPicPr>
                <p:blipFill rotWithShape="1">
                  <a:blip r:embed="rId7">
                    <a:extLst>
                      <a:ext uri="{28A0092B-C50C-407E-A947-70E740481C1C}">
                        <a14:useLocalDpi xmlns:a14="http://schemas.microsoft.com/office/drawing/2010/main" val="0"/>
                      </a:ext>
                    </a:extLst>
                  </a:blip>
                  <a:srcRect l="2950" t="4823" r="49654" b="7798"/>
                  <a:stretch/>
                </p:blipFill>
                <p:spPr>
                  <a:xfrm rot="1859949">
                    <a:off x="755115" y="3505299"/>
                    <a:ext cx="2777712" cy="3236359"/>
                  </a:xfrm>
                  <a:prstGeom prst="rect">
                    <a:avLst/>
                  </a:prstGeom>
                </p:spPr>
              </p:pic>
              <p:grpSp>
                <p:nvGrpSpPr>
                  <p:cNvPr id="63" name="Group 62">
                    <a:extLst>
                      <a:ext uri="{FF2B5EF4-FFF2-40B4-BE49-F238E27FC236}">
                        <a16:creationId xmlns:a16="http://schemas.microsoft.com/office/drawing/2014/main" id="{8000FCBF-C1F0-43AD-AB64-4E2E68E5945C}"/>
                      </a:ext>
                    </a:extLst>
                  </p:cNvPr>
                  <p:cNvGrpSpPr/>
                  <p:nvPr/>
                </p:nvGrpSpPr>
                <p:grpSpPr>
                  <a:xfrm>
                    <a:off x="480202" y="3007716"/>
                    <a:ext cx="791144" cy="1437386"/>
                    <a:chOff x="1071295" y="3301227"/>
                    <a:chExt cx="537084" cy="1195116"/>
                  </a:xfrm>
                </p:grpSpPr>
                <p:pic>
                  <p:nvPicPr>
                    <p:cNvPr id="70" name="Picture 69">
                      <a:extLst>
                        <a:ext uri="{FF2B5EF4-FFF2-40B4-BE49-F238E27FC236}">
                          <a16:creationId xmlns:a16="http://schemas.microsoft.com/office/drawing/2014/main" id="{B876E839-14BD-4FC0-961B-BC1AA25B5BD1}"/>
                        </a:ext>
                      </a:extLst>
                    </p:cNvPr>
                    <p:cNvPicPr>
                      <a:picLocks noChangeAspect="1"/>
                    </p:cNvPicPr>
                    <p:nvPr/>
                  </p:nvPicPr>
                  <p:blipFill rotWithShape="1">
                    <a:blip r:embed="rId8"/>
                    <a:srcRect l="68401" r="21564" b="21991"/>
                    <a:stretch/>
                  </p:blipFill>
                  <p:spPr>
                    <a:xfrm rot="1903394">
                      <a:off x="1274539" y="3429568"/>
                      <a:ext cx="126426" cy="935824"/>
                    </a:xfrm>
                    <a:prstGeom prst="rect">
                      <a:avLst/>
                    </a:prstGeom>
                  </p:spPr>
                </p:pic>
                <p:pic>
                  <p:nvPicPr>
                    <p:cNvPr id="71" name="Picture 70">
                      <a:extLst>
                        <a:ext uri="{FF2B5EF4-FFF2-40B4-BE49-F238E27FC236}">
                          <a16:creationId xmlns:a16="http://schemas.microsoft.com/office/drawing/2014/main" id="{FC9F11D3-EDA0-4749-A30B-C97FCFA7441C}"/>
                        </a:ext>
                      </a:extLst>
                    </p:cNvPr>
                    <p:cNvPicPr>
                      <a:picLocks noChangeAspect="1"/>
                    </p:cNvPicPr>
                    <p:nvPr/>
                  </p:nvPicPr>
                  <p:blipFill rotWithShape="1">
                    <a:blip r:embed="rId8"/>
                    <a:srcRect l="68401" r="21564" b="21991"/>
                    <a:stretch/>
                  </p:blipFill>
                  <p:spPr>
                    <a:xfrm rot="1903394">
                      <a:off x="1378245" y="3495862"/>
                      <a:ext cx="126426" cy="935824"/>
                    </a:xfrm>
                    <a:prstGeom prst="rect">
                      <a:avLst/>
                    </a:prstGeom>
                  </p:spPr>
                </p:pic>
                <p:pic>
                  <p:nvPicPr>
                    <p:cNvPr id="72" name="Picture 71">
                      <a:extLst>
                        <a:ext uri="{FF2B5EF4-FFF2-40B4-BE49-F238E27FC236}">
                          <a16:creationId xmlns:a16="http://schemas.microsoft.com/office/drawing/2014/main" id="{49895B8C-DF6D-4964-929E-860E5B73F45C}"/>
                        </a:ext>
                      </a:extLst>
                    </p:cNvPr>
                    <p:cNvPicPr>
                      <a:picLocks noChangeAspect="1"/>
                    </p:cNvPicPr>
                    <p:nvPr/>
                  </p:nvPicPr>
                  <p:blipFill rotWithShape="1">
                    <a:blip r:embed="rId8"/>
                    <a:srcRect l="68401" r="21564" b="21991"/>
                    <a:stretch/>
                  </p:blipFill>
                  <p:spPr>
                    <a:xfrm rot="1903394">
                      <a:off x="1481953" y="3560519"/>
                      <a:ext cx="126426" cy="935824"/>
                    </a:xfrm>
                    <a:prstGeom prst="rect">
                      <a:avLst/>
                    </a:prstGeom>
                  </p:spPr>
                </p:pic>
                <p:pic>
                  <p:nvPicPr>
                    <p:cNvPr id="73" name="Picture 72">
                      <a:extLst>
                        <a:ext uri="{FF2B5EF4-FFF2-40B4-BE49-F238E27FC236}">
                          <a16:creationId xmlns:a16="http://schemas.microsoft.com/office/drawing/2014/main" id="{A52B7CAE-168A-438B-B2AE-CE69BC229A77}"/>
                        </a:ext>
                      </a:extLst>
                    </p:cNvPr>
                    <p:cNvPicPr>
                      <a:picLocks noChangeAspect="1"/>
                    </p:cNvPicPr>
                    <p:nvPr/>
                  </p:nvPicPr>
                  <p:blipFill rotWithShape="1">
                    <a:blip r:embed="rId8"/>
                    <a:srcRect l="68401" r="21564" b="21991"/>
                    <a:stretch/>
                  </p:blipFill>
                  <p:spPr>
                    <a:xfrm rot="1903394">
                      <a:off x="1173814" y="3366589"/>
                      <a:ext cx="126426" cy="935824"/>
                    </a:xfrm>
                    <a:prstGeom prst="rect">
                      <a:avLst/>
                    </a:prstGeom>
                  </p:spPr>
                </p:pic>
                <p:pic>
                  <p:nvPicPr>
                    <p:cNvPr id="74" name="Picture 73">
                      <a:extLst>
                        <a:ext uri="{FF2B5EF4-FFF2-40B4-BE49-F238E27FC236}">
                          <a16:creationId xmlns:a16="http://schemas.microsoft.com/office/drawing/2014/main" id="{A14A91A6-4435-4FB8-9923-62E0A653E739}"/>
                        </a:ext>
                      </a:extLst>
                    </p:cNvPr>
                    <p:cNvPicPr>
                      <a:picLocks noChangeAspect="1"/>
                    </p:cNvPicPr>
                    <p:nvPr/>
                  </p:nvPicPr>
                  <p:blipFill rotWithShape="1">
                    <a:blip r:embed="rId8"/>
                    <a:srcRect l="68401" r="21564" b="21991"/>
                    <a:stretch/>
                  </p:blipFill>
                  <p:spPr>
                    <a:xfrm rot="1903394">
                      <a:off x="1071295" y="3301227"/>
                      <a:ext cx="126426" cy="935824"/>
                    </a:xfrm>
                    <a:prstGeom prst="rect">
                      <a:avLst/>
                    </a:prstGeom>
                  </p:spPr>
                </p:pic>
              </p:grpSp>
              <p:grpSp>
                <p:nvGrpSpPr>
                  <p:cNvPr id="64" name="Group 63">
                    <a:extLst>
                      <a:ext uri="{FF2B5EF4-FFF2-40B4-BE49-F238E27FC236}">
                        <a16:creationId xmlns:a16="http://schemas.microsoft.com/office/drawing/2014/main" id="{D823146C-4C1E-465D-AA96-556765B626AF}"/>
                      </a:ext>
                    </a:extLst>
                  </p:cNvPr>
                  <p:cNvGrpSpPr/>
                  <p:nvPr/>
                </p:nvGrpSpPr>
                <p:grpSpPr>
                  <a:xfrm>
                    <a:off x="3614001" y="4830816"/>
                    <a:ext cx="791143" cy="1437391"/>
                    <a:chOff x="993583" y="3243326"/>
                    <a:chExt cx="537083" cy="1195119"/>
                  </a:xfrm>
                </p:grpSpPr>
                <p:pic>
                  <p:nvPicPr>
                    <p:cNvPr id="65" name="Picture 64">
                      <a:extLst>
                        <a:ext uri="{FF2B5EF4-FFF2-40B4-BE49-F238E27FC236}">
                          <a16:creationId xmlns:a16="http://schemas.microsoft.com/office/drawing/2014/main" id="{8F4C8F04-57DF-4D77-87A6-E0C85AAC93BC}"/>
                        </a:ext>
                      </a:extLst>
                    </p:cNvPr>
                    <p:cNvPicPr>
                      <a:picLocks noChangeAspect="1"/>
                    </p:cNvPicPr>
                    <p:nvPr/>
                  </p:nvPicPr>
                  <p:blipFill rotWithShape="1">
                    <a:blip r:embed="rId8"/>
                    <a:srcRect l="68401" r="21564" b="21991"/>
                    <a:stretch/>
                  </p:blipFill>
                  <p:spPr>
                    <a:xfrm rot="1903394">
                      <a:off x="1196824" y="3371669"/>
                      <a:ext cx="126426" cy="935824"/>
                    </a:xfrm>
                    <a:prstGeom prst="rect">
                      <a:avLst/>
                    </a:prstGeom>
                  </p:spPr>
                </p:pic>
                <p:pic>
                  <p:nvPicPr>
                    <p:cNvPr id="66" name="Picture 65">
                      <a:extLst>
                        <a:ext uri="{FF2B5EF4-FFF2-40B4-BE49-F238E27FC236}">
                          <a16:creationId xmlns:a16="http://schemas.microsoft.com/office/drawing/2014/main" id="{9745B826-7A6E-4AB1-B1E5-580A5F229C0B}"/>
                        </a:ext>
                      </a:extLst>
                    </p:cNvPr>
                    <p:cNvPicPr>
                      <a:picLocks noChangeAspect="1"/>
                    </p:cNvPicPr>
                    <p:nvPr/>
                  </p:nvPicPr>
                  <p:blipFill rotWithShape="1">
                    <a:blip r:embed="rId8"/>
                    <a:srcRect l="68401" r="21564" b="21991"/>
                    <a:stretch/>
                  </p:blipFill>
                  <p:spPr>
                    <a:xfrm rot="1903394">
                      <a:off x="1300532" y="3437962"/>
                      <a:ext cx="126426" cy="935824"/>
                    </a:xfrm>
                    <a:prstGeom prst="rect">
                      <a:avLst/>
                    </a:prstGeom>
                  </p:spPr>
                </p:pic>
                <p:pic>
                  <p:nvPicPr>
                    <p:cNvPr id="67" name="Picture 66">
                      <a:extLst>
                        <a:ext uri="{FF2B5EF4-FFF2-40B4-BE49-F238E27FC236}">
                          <a16:creationId xmlns:a16="http://schemas.microsoft.com/office/drawing/2014/main" id="{AEF2390C-9603-441A-9DB5-A2EF096CEBFE}"/>
                        </a:ext>
                      </a:extLst>
                    </p:cNvPr>
                    <p:cNvPicPr>
                      <a:picLocks noChangeAspect="1"/>
                    </p:cNvPicPr>
                    <p:nvPr/>
                  </p:nvPicPr>
                  <p:blipFill rotWithShape="1">
                    <a:blip r:embed="rId8"/>
                    <a:srcRect l="68401" r="21564" b="21991"/>
                    <a:stretch/>
                  </p:blipFill>
                  <p:spPr>
                    <a:xfrm rot="1903394">
                      <a:off x="1404240" y="3502621"/>
                      <a:ext cx="126426" cy="935824"/>
                    </a:xfrm>
                    <a:prstGeom prst="rect">
                      <a:avLst/>
                    </a:prstGeom>
                  </p:spPr>
                </p:pic>
                <p:pic>
                  <p:nvPicPr>
                    <p:cNvPr id="68" name="Picture 67">
                      <a:extLst>
                        <a:ext uri="{FF2B5EF4-FFF2-40B4-BE49-F238E27FC236}">
                          <a16:creationId xmlns:a16="http://schemas.microsoft.com/office/drawing/2014/main" id="{4AD92096-1089-4C24-8400-F08ED176F539}"/>
                        </a:ext>
                      </a:extLst>
                    </p:cNvPr>
                    <p:cNvPicPr>
                      <a:picLocks noChangeAspect="1"/>
                    </p:cNvPicPr>
                    <p:nvPr/>
                  </p:nvPicPr>
                  <p:blipFill rotWithShape="1">
                    <a:blip r:embed="rId8"/>
                    <a:srcRect l="68401" r="21564" b="21991"/>
                    <a:stretch/>
                  </p:blipFill>
                  <p:spPr>
                    <a:xfrm rot="1903394">
                      <a:off x="1096096" y="3308688"/>
                      <a:ext cx="126426" cy="935824"/>
                    </a:xfrm>
                    <a:prstGeom prst="rect">
                      <a:avLst/>
                    </a:prstGeom>
                  </p:spPr>
                </p:pic>
                <p:pic>
                  <p:nvPicPr>
                    <p:cNvPr id="69" name="Picture 68">
                      <a:extLst>
                        <a:ext uri="{FF2B5EF4-FFF2-40B4-BE49-F238E27FC236}">
                          <a16:creationId xmlns:a16="http://schemas.microsoft.com/office/drawing/2014/main" id="{18A03FB4-A7EA-461E-8CEF-C2AE197DBFEE}"/>
                        </a:ext>
                      </a:extLst>
                    </p:cNvPr>
                    <p:cNvPicPr>
                      <a:picLocks noChangeAspect="1"/>
                    </p:cNvPicPr>
                    <p:nvPr/>
                  </p:nvPicPr>
                  <p:blipFill rotWithShape="1">
                    <a:blip r:embed="rId8"/>
                    <a:srcRect l="68401" r="21564" b="21991"/>
                    <a:stretch/>
                  </p:blipFill>
                  <p:spPr>
                    <a:xfrm rot="1903394">
                      <a:off x="993583" y="3243326"/>
                      <a:ext cx="126426" cy="935824"/>
                    </a:xfrm>
                    <a:prstGeom prst="rect">
                      <a:avLst/>
                    </a:prstGeom>
                  </p:spPr>
                </p:pic>
              </p:grpSp>
            </p:grpSp>
            <p:pic>
              <p:nvPicPr>
                <p:cNvPr id="56" name="Picture 55">
                  <a:extLst>
                    <a:ext uri="{FF2B5EF4-FFF2-40B4-BE49-F238E27FC236}">
                      <a16:creationId xmlns:a16="http://schemas.microsoft.com/office/drawing/2014/main" id="{A2DB28AC-FAF6-443D-930B-AD3C96645A4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600" b="47530" l="3708" r="50000">
                              <a14:foregroundMark x1="17416" y1="15503" x2="17416" y2="15503"/>
                              <a14:foregroundMark x1="21348" y1="26405" x2="21348" y2="26405"/>
                              <a14:foregroundMark x1="34719" y1="46167" x2="34719" y2="46167"/>
                              <a14:foregroundMark x1="48427" y1="35094" x2="48427" y2="35094"/>
                              <a14:foregroundMark x1="14045" y1="31005" x2="14045" y2="31005"/>
                              <a14:foregroundMark x1="13820" y1="25043" x2="13820" y2="25043"/>
                              <a14:foregroundMark x1="15843" y1="21295" x2="15843" y2="21295"/>
                              <a14:foregroundMark x1="24045" y1="32198" x2="24045" y2="32198"/>
                              <a14:foregroundMark x1="13933" y1="22147" x2="13933" y2="22147"/>
                              <a14:foregroundMark x1="13708" y1="28109" x2="13708" y2="28109"/>
                              <a14:foregroundMark x1="6742" y1="7155" x2="6742" y2="7155"/>
                              <a14:foregroundMark x1="7865" y1="7836" x2="7865" y2="7836"/>
                              <a14:foregroundMark x1="8090" y1="11414" x2="8090" y2="11414"/>
                              <a14:foregroundMark x1="11910" y1="14651" x2="11910" y2="14651"/>
                              <a14:foregroundMark x1="38764" y1="42760" x2="38764" y2="42760"/>
                              <a14:foregroundMark x1="38876" y1="35094" x2="38876" y2="35094"/>
                              <a14:foregroundMark x1="42135" y1="37308" x2="42135" y2="37308"/>
                              <a14:foregroundMark x1="43596" y1="38330" x2="43596" y2="38330"/>
                              <a14:foregroundMark x1="12022" y1="22658" x2="12022" y2="22658"/>
                              <a14:foregroundMark x1="34831" y1="38501" x2="34831" y2="38501"/>
                              <a14:foregroundMark x1="36292" y1="35094" x2="36292" y2="35094"/>
                              <a14:foregroundMark x1="40787" y1="31857" x2="40787" y2="31857"/>
                              <a14:foregroundMark x1="43708" y1="31857" x2="43708" y2="31857"/>
                              <a14:foregroundMark x1="44494" y1="32027" x2="44494" y2="32027"/>
                              <a14:foregroundMark x1="45506" y1="32709" x2="45506" y2="32709"/>
                              <a14:foregroundMark x1="34831" y1="41056" x2="34831" y2="41056"/>
                              <a14:foregroundMark x1="34944" y1="43101" x2="34944" y2="43101"/>
                              <a14:foregroundMark x1="34831" y1="44463" x2="34831" y2="44463"/>
                              <a14:foregroundMark x1="34944" y1="41908" x2="34944" y2="41908"/>
                              <a14:foregroundMark x1="34831" y1="36116" x2="34831" y2="36116"/>
                              <a14:foregroundMark x1="34944" y1="37819" x2="34944" y2="37819"/>
                              <a14:foregroundMark x1="34831" y1="39523" x2="34831" y2="39523"/>
                              <a14:foregroundMark x1="34944" y1="40375" x2="34944" y2="40375"/>
                              <a14:foregroundMark x1="34944" y1="44804" x2="34944" y2="44804"/>
                              <a14:foregroundMark x1="34831" y1="44123" x2="34831" y2="44123"/>
                            </a14:backgroundRemoval>
                          </a14:imgEffect>
                        </a14:imgLayer>
                      </a14:imgProps>
                    </a:ext>
                    <a:ext uri="{28A0092B-C50C-407E-A947-70E740481C1C}">
                      <a14:useLocalDpi xmlns:a14="http://schemas.microsoft.com/office/drawing/2010/main" val="0"/>
                    </a:ext>
                  </a:extLst>
                </a:blip>
                <a:srcRect r="48905" b="45545"/>
                <a:stretch/>
              </p:blipFill>
              <p:spPr>
                <a:xfrm rot="285707">
                  <a:off x="-82415" y="3657968"/>
                  <a:ext cx="4468000" cy="3113356"/>
                </a:xfrm>
                <a:prstGeom prst="rect">
                  <a:avLst/>
                </a:prstGeom>
              </p:spPr>
            </p:pic>
            <p:sp>
              <p:nvSpPr>
                <p:cNvPr id="57" name="TextBox 56">
                  <a:extLst>
                    <a:ext uri="{FF2B5EF4-FFF2-40B4-BE49-F238E27FC236}">
                      <a16:creationId xmlns:a16="http://schemas.microsoft.com/office/drawing/2014/main" id="{595DA45C-7C3C-4DAC-997B-EC6612AFE173}"/>
                    </a:ext>
                  </a:extLst>
                </p:cNvPr>
                <p:cNvSpPr txBox="1"/>
                <p:nvPr/>
              </p:nvSpPr>
              <p:spPr>
                <a:xfrm>
                  <a:off x="646444" y="5261188"/>
                  <a:ext cx="1336721" cy="369332"/>
                </a:xfrm>
                <a:prstGeom prst="rect">
                  <a:avLst/>
                </a:prstGeom>
                <a:noFill/>
              </p:spPr>
              <p:txBody>
                <a:bodyPr wrap="square" rtlCol="0">
                  <a:spAutoFit/>
                </a:bodyPr>
                <a:lstStyle/>
                <a:p>
                  <a:r>
                    <a:rPr lang="en-US" dirty="0">
                      <a:solidFill>
                        <a:srgbClr val="2F5597"/>
                      </a:solidFill>
                      <a:effectLst>
                        <a:outerShdw blurRad="38100" dist="38100" dir="2700000" algn="tl">
                          <a:srgbClr val="000000">
                            <a:alpha val="43137"/>
                          </a:srgbClr>
                        </a:outerShdw>
                      </a:effectLst>
                    </a:rPr>
                    <a:t>Infiltration</a:t>
                  </a:r>
                </a:p>
              </p:txBody>
            </p:sp>
            <p:sp>
              <p:nvSpPr>
                <p:cNvPr id="59" name="TextBox 58">
                  <a:extLst>
                    <a:ext uri="{FF2B5EF4-FFF2-40B4-BE49-F238E27FC236}">
                      <a16:creationId xmlns:a16="http://schemas.microsoft.com/office/drawing/2014/main" id="{A6561E30-0C6B-4BC4-894C-AE30EFA7E96D}"/>
                    </a:ext>
                  </a:extLst>
                </p:cNvPr>
                <p:cNvSpPr txBox="1"/>
                <p:nvPr/>
              </p:nvSpPr>
              <p:spPr>
                <a:xfrm rot="1545084">
                  <a:off x="1761849" y="4967608"/>
                  <a:ext cx="1333951" cy="369332"/>
                </a:xfrm>
                <a:prstGeom prst="rect">
                  <a:avLst/>
                </a:prstGeom>
                <a:noFill/>
              </p:spPr>
              <p:txBody>
                <a:bodyPr wrap="square" rtlCol="0">
                  <a:spAutoFit/>
                </a:bodyPr>
                <a:lstStyle/>
                <a:p>
                  <a:r>
                    <a:rPr lang="en-US" dirty="0">
                      <a:solidFill>
                        <a:srgbClr val="2F5597"/>
                      </a:solidFill>
                      <a:effectLst>
                        <a:outerShdw blurRad="38100" dist="38100" dir="2700000" algn="tl">
                          <a:srgbClr val="000000">
                            <a:alpha val="43137"/>
                          </a:srgbClr>
                        </a:outerShdw>
                      </a:effectLst>
                    </a:rPr>
                    <a:t>Interflow</a:t>
                  </a:r>
                </a:p>
              </p:txBody>
            </p:sp>
            <p:sp>
              <p:nvSpPr>
                <p:cNvPr id="60" name="TextBox 59">
                  <a:extLst>
                    <a:ext uri="{FF2B5EF4-FFF2-40B4-BE49-F238E27FC236}">
                      <a16:creationId xmlns:a16="http://schemas.microsoft.com/office/drawing/2014/main" id="{2638F436-AD5C-4A4B-81F3-6A655FAD0036}"/>
                    </a:ext>
                  </a:extLst>
                </p:cNvPr>
                <p:cNvSpPr txBox="1"/>
                <p:nvPr/>
              </p:nvSpPr>
              <p:spPr>
                <a:xfrm rot="1369896">
                  <a:off x="-545945" y="3190614"/>
                  <a:ext cx="1118990" cy="646331"/>
                </a:xfrm>
                <a:prstGeom prst="rect">
                  <a:avLst/>
                </a:prstGeom>
                <a:noFill/>
              </p:spPr>
              <p:txBody>
                <a:bodyPr wrap="square" rtlCol="0">
                  <a:spAutoFit/>
                </a:bodyPr>
                <a:lstStyle/>
                <a:p>
                  <a:pPr algn="ctr"/>
                  <a:r>
                    <a:rPr lang="en-US" dirty="0">
                      <a:solidFill>
                        <a:srgbClr val="2F5597"/>
                      </a:solidFill>
                      <a:effectLst>
                        <a:outerShdw blurRad="38100" dist="38100" dir="2700000" algn="tl">
                          <a:srgbClr val="000000">
                            <a:alpha val="43137"/>
                          </a:srgbClr>
                        </a:outerShdw>
                      </a:effectLst>
                    </a:rPr>
                    <a:t>Overland Flow</a:t>
                  </a:r>
                </a:p>
              </p:txBody>
            </p:sp>
            <p:sp>
              <p:nvSpPr>
                <p:cNvPr id="61" name="TextBox 60">
                  <a:extLst>
                    <a:ext uri="{FF2B5EF4-FFF2-40B4-BE49-F238E27FC236}">
                      <a16:creationId xmlns:a16="http://schemas.microsoft.com/office/drawing/2014/main" id="{852169E9-6ACB-4669-B372-2370E355D8F5}"/>
                    </a:ext>
                  </a:extLst>
                </p:cNvPr>
                <p:cNvSpPr txBox="1"/>
                <p:nvPr/>
              </p:nvSpPr>
              <p:spPr>
                <a:xfrm>
                  <a:off x="2089187" y="3067695"/>
                  <a:ext cx="2249630" cy="646331"/>
                </a:xfrm>
                <a:prstGeom prst="rect">
                  <a:avLst/>
                </a:prstGeom>
                <a:noFill/>
              </p:spPr>
              <p:txBody>
                <a:bodyPr wrap="square" rtlCol="0">
                  <a:spAutoFit/>
                </a:bodyPr>
                <a:lstStyle/>
                <a:p>
                  <a:pPr algn="ctr"/>
                  <a:r>
                    <a:rPr lang="en-US" dirty="0">
                      <a:solidFill>
                        <a:srgbClr val="2F5597"/>
                      </a:solidFill>
                      <a:effectLst>
                        <a:outerShdw blurRad="38100" dist="38100" dir="2700000" algn="tl">
                          <a:srgbClr val="000000">
                            <a:alpha val="43137"/>
                          </a:srgbClr>
                        </a:outerShdw>
                      </a:effectLst>
                    </a:rPr>
                    <a:t>Prairie Strip Vegetative Buffer</a:t>
                  </a:r>
                </a:p>
              </p:txBody>
            </p:sp>
          </p:grpSp>
          <p:sp>
            <p:nvSpPr>
              <p:cNvPr id="54" name="TextBox 53">
                <a:extLst>
                  <a:ext uri="{FF2B5EF4-FFF2-40B4-BE49-F238E27FC236}">
                    <a16:creationId xmlns:a16="http://schemas.microsoft.com/office/drawing/2014/main" id="{0CDDC2F2-D775-4C90-9DB8-BB06EE316699}"/>
                  </a:ext>
                </a:extLst>
              </p:cNvPr>
              <p:cNvSpPr txBox="1"/>
              <p:nvPr/>
            </p:nvSpPr>
            <p:spPr>
              <a:xfrm>
                <a:off x="3938436" y="4718184"/>
                <a:ext cx="682702" cy="369332"/>
              </a:xfrm>
              <a:prstGeom prst="rect">
                <a:avLst/>
              </a:prstGeom>
              <a:noFill/>
            </p:spPr>
            <p:txBody>
              <a:bodyPr wrap="square" rtlCol="0">
                <a:spAutoFit/>
              </a:bodyPr>
              <a:lstStyle/>
              <a:p>
                <a:r>
                  <a:rPr lang="en-US" dirty="0">
                    <a:solidFill>
                      <a:srgbClr val="2F5597"/>
                    </a:solidFill>
                    <a:effectLst>
                      <a:outerShdw blurRad="38100" dist="38100" dir="2700000" algn="tl">
                        <a:srgbClr val="000000">
                          <a:alpha val="43137"/>
                        </a:srgbClr>
                      </a:outerShdw>
                    </a:effectLst>
                  </a:rPr>
                  <a:t>Corn</a:t>
                </a:r>
              </a:p>
            </p:txBody>
          </p:sp>
        </p:grpSp>
        <p:sp>
          <p:nvSpPr>
            <p:cNvPr id="75" name="TextBox 74">
              <a:extLst>
                <a:ext uri="{FF2B5EF4-FFF2-40B4-BE49-F238E27FC236}">
                  <a16:creationId xmlns:a16="http://schemas.microsoft.com/office/drawing/2014/main" id="{E6E0B31E-28D8-49D2-B80E-BBE62767A5CF}"/>
                </a:ext>
              </a:extLst>
            </p:cNvPr>
            <p:cNvSpPr txBox="1"/>
            <p:nvPr/>
          </p:nvSpPr>
          <p:spPr>
            <a:xfrm>
              <a:off x="7890200" y="3429000"/>
              <a:ext cx="682702" cy="369332"/>
            </a:xfrm>
            <a:prstGeom prst="rect">
              <a:avLst/>
            </a:prstGeom>
            <a:noFill/>
          </p:spPr>
          <p:txBody>
            <a:bodyPr wrap="square" rtlCol="0">
              <a:spAutoFit/>
            </a:bodyPr>
            <a:lstStyle/>
            <a:p>
              <a:r>
                <a:rPr lang="en-US" dirty="0">
                  <a:solidFill>
                    <a:srgbClr val="2F5597"/>
                  </a:solidFill>
                  <a:effectLst>
                    <a:outerShdw blurRad="38100" dist="38100" dir="2700000" algn="tl">
                      <a:srgbClr val="000000">
                        <a:alpha val="43137"/>
                      </a:srgbClr>
                    </a:outerShdw>
                  </a:effectLst>
                </a:rPr>
                <a:t>Corn</a:t>
              </a:r>
            </a:p>
          </p:txBody>
        </p:sp>
        <p:pic>
          <p:nvPicPr>
            <p:cNvPr id="76" name="Picture 2" descr="1280px-Common_Yellowthroat_by_Dan_Pancamo">
              <a:extLst>
                <a:ext uri="{FF2B5EF4-FFF2-40B4-BE49-F238E27FC236}">
                  <a16:creationId xmlns:a16="http://schemas.microsoft.com/office/drawing/2014/main" id="{55EFF734-D7A2-4CBE-A037-69A7913E3F9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23213" y="4935484"/>
              <a:ext cx="693822" cy="466653"/>
            </a:xfrm>
            <a:prstGeom prst="rect">
              <a:avLst/>
            </a:prstGeom>
            <a:noFill/>
            <a:ln>
              <a:noFill/>
            </a:ln>
            <a:effectLst/>
            <a:extLst>
              <a:ext uri="{909E8E84-426E-40DD-AFC4-6F175D3DCCD1}">
                <a14:hiddenFill xmlns:a14="http://schemas.microsoft.com/office/drawing/2010/main">
                  <a:solidFill>
                    <a:srgbClr val="C8102E"/>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7" name="Picture 2" descr="DICK">
              <a:extLst>
                <a:ext uri="{FF2B5EF4-FFF2-40B4-BE49-F238E27FC236}">
                  <a16:creationId xmlns:a16="http://schemas.microsoft.com/office/drawing/2014/main" id="{5F562957-154D-4399-8F99-DE8297E13CE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t="12520"/>
            <a:stretch>
              <a:fillRect/>
            </a:stretch>
          </p:blipFill>
          <p:spPr bwMode="auto">
            <a:xfrm>
              <a:off x="9231054" y="4029402"/>
              <a:ext cx="411111" cy="551782"/>
            </a:xfrm>
            <a:prstGeom prst="rect">
              <a:avLst/>
            </a:prstGeom>
            <a:noFill/>
            <a:ln>
              <a:noFill/>
            </a:ln>
            <a:effectLst/>
            <a:extLst>
              <a:ext uri="{909E8E84-426E-40DD-AFC4-6F175D3DCCD1}">
                <a14:hiddenFill xmlns:a14="http://schemas.microsoft.com/office/drawing/2010/main">
                  <a:solidFill>
                    <a:srgbClr val="C8102E"/>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8" name="Picture 2" descr="kisspng-red-winged-blackbird-common-blackbird-redwing-clip-blackbird-song-5b2141626da8b5">
              <a:extLst>
                <a:ext uri="{FF2B5EF4-FFF2-40B4-BE49-F238E27FC236}">
                  <a16:creationId xmlns:a16="http://schemas.microsoft.com/office/drawing/2014/main" id="{AE5E6AF9-D23E-420E-B796-28F047381DD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085590" y="4393200"/>
              <a:ext cx="230860" cy="594111"/>
            </a:xfrm>
            <a:prstGeom prst="rect">
              <a:avLst/>
            </a:prstGeom>
            <a:noFill/>
            <a:ln>
              <a:noFill/>
            </a:ln>
            <a:effectLst/>
            <a:extLst>
              <a:ext uri="{909E8E84-426E-40DD-AFC4-6F175D3DCCD1}">
                <a14:hiddenFill xmlns:a14="http://schemas.microsoft.com/office/drawing/2010/main">
                  <a:solidFill>
                    <a:srgbClr val="C8102E"/>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9" name="Picture 2" descr="Scientists retrace monarch's toxin-immunity evolution | Cornell Chronicle">
              <a:extLst>
                <a:ext uri="{FF2B5EF4-FFF2-40B4-BE49-F238E27FC236}">
                  <a16:creationId xmlns:a16="http://schemas.microsoft.com/office/drawing/2014/main" id="{12814344-1F6E-4B8F-A936-294831467DA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55119" y="4079105"/>
              <a:ext cx="460023" cy="30668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Beekeepers Seek Resistance to the Honeybee's Most Fearsome Enemy -  Scientific American">
              <a:extLst>
                <a:ext uri="{FF2B5EF4-FFF2-40B4-BE49-F238E27FC236}">
                  <a16:creationId xmlns:a16="http://schemas.microsoft.com/office/drawing/2014/main" id="{15581CE0-DFD9-45AB-8EFE-B8535FAC34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11021321" y="5265571"/>
              <a:ext cx="400774" cy="262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829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nrcs.usda.gov/Internet/FSE_MEDIA/stelprdb1118749.jpg">
            <a:extLst>
              <a:ext uri="{FF2B5EF4-FFF2-40B4-BE49-F238E27FC236}">
                <a16:creationId xmlns:a16="http://schemas.microsoft.com/office/drawing/2014/main" id="{E74F3A79-A717-4EBD-8C3F-C857DFFC4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048"/>
            <a:ext cx="10492273" cy="685495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4CF6EA0-8A10-4D3B-BDF3-A4E170773A53}"/>
              </a:ext>
            </a:extLst>
          </p:cNvPr>
          <p:cNvCxnSpPr>
            <a:cxnSpLocks/>
          </p:cNvCxnSpPr>
          <p:nvPr/>
        </p:nvCxnSpPr>
        <p:spPr>
          <a:xfrm>
            <a:off x="2514600" y="1828800"/>
            <a:ext cx="3261360" cy="1371600"/>
          </a:xfrm>
          <a:prstGeom prst="straightConnector1">
            <a:avLst/>
          </a:prstGeom>
          <a:ln w="635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597690-1F78-43DD-88E1-0B2DC408C269}"/>
              </a:ext>
            </a:extLst>
          </p:cNvPr>
          <p:cNvCxnSpPr>
            <a:cxnSpLocks/>
          </p:cNvCxnSpPr>
          <p:nvPr/>
        </p:nvCxnSpPr>
        <p:spPr>
          <a:xfrm>
            <a:off x="5775960" y="3200400"/>
            <a:ext cx="308376" cy="4191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49AEEE3-E8BD-4CA4-9138-E9113B7EBF71}"/>
              </a:ext>
            </a:extLst>
          </p:cNvPr>
          <p:cNvCxnSpPr/>
          <p:nvPr/>
        </p:nvCxnSpPr>
        <p:spPr>
          <a:xfrm flipH="1">
            <a:off x="5029200" y="3619500"/>
            <a:ext cx="1055136" cy="4191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E0F75A0-8DBE-433B-BCD2-5A510D2ED73D}"/>
              </a:ext>
            </a:extLst>
          </p:cNvPr>
          <p:cNvSpPr txBox="1">
            <a:spLocks/>
          </p:cNvSpPr>
          <p:nvPr/>
        </p:nvSpPr>
        <p:spPr>
          <a:xfrm>
            <a:off x="0" y="5405377"/>
            <a:ext cx="12373337" cy="1211573"/>
          </a:xfrm>
          <a:prstGeom prst="rect">
            <a:avLst/>
          </a:prstGeom>
          <a:solidFill>
            <a:schemeClr val="tx1">
              <a:lumMod val="95000"/>
              <a:lumOff val="5000"/>
              <a:alpha val="79000"/>
            </a:schemeClr>
          </a:solidFill>
        </p:spPr>
        <p:txBody>
          <a:bodyPr vert="horz" lIns="91440" tIns="45720" rIns="91440" bIns="45720" rtlCol="0" anchor="b">
            <a:normAutofit fontScale="97500" lnSpcReduction="10000"/>
          </a:bodyPr>
          <a:lstStyle>
            <a:lvl1pPr algn="l" defTabSz="914400" rtl="0" eaLnBrk="1" latinLnBrk="0" hangingPunct="1">
              <a:lnSpc>
                <a:spcPct val="80000"/>
              </a:lnSpc>
              <a:spcBef>
                <a:spcPct val="0"/>
              </a:spcBef>
              <a:buNone/>
              <a:defRPr sz="8800" b="0" kern="1200" spc="-120" baseline="0">
                <a:solidFill>
                  <a:schemeClr val="accent1"/>
                </a:solidFill>
                <a:latin typeface="+mj-lt"/>
                <a:ea typeface="+mj-ea"/>
                <a:cs typeface="+mj-cs"/>
              </a:defRPr>
            </a:lvl1pPr>
          </a:lstStyle>
          <a:p>
            <a:pPr algn="ctr"/>
            <a:r>
              <a:rPr lang="en-US" sz="4800" cap="none" dirty="0">
                <a:solidFill>
                  <a:srgbClr val="D0D3E3"/>
                </a:solidFill>
              </a:rPr>
              <a:t>2. Monitoring field-scale soil movement using mesh pad method</a:t>
            </a:r>
          </a:p>
        </p:txBody>
      </p:sp>
    </p:spTree>
    <p:extLst>
      <p:ext uri="{BB962C8B-B14F-4D97-AF65-F5344CB8AC3E}">
        <p14:creationId xmlns:p14="http://schemas.microsoft.com/office/powerpoint/2010/main" val="30797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369B-6C42-4B90-A168-A524DB922850}"/>
              </a:ext>
            </a:extLst>
          </p:cNvPr>
          <p:cNvSpPr>
            <a:spLocks noGrp="1"/>
          </p:cNvSpPr>
          <p:nvPr>
            <p:ph type="title"/>
          </p:nvPr>
        </p:nvSpPr>
        <p:spPr>
          <a:xfrm>
            <a:off x="657222" y="622930"/>
            <a:ext cx="5981081" cy="1658198"/>
          </a:xfrm>
        </p:spPr>
        <p:txBody>
          <a:bodyPr>
            <a:normAutofit/>
          </a:bodyPr>
          <a:lstStyle/>
          <a:p>
            <a:r>
              <a:rPr lang="en-US" sz="4000" dirty="0"/>
              <a:t>Background:</a:t>
            </a:r>
            <a:br>
              <a:rPr lang="en-US" sz="4000" dirty="0"/>
            </a:br>
            <a:r>
              <a:rPr lang="en-US" sz="4000" dirty="0"/>
              <a:t>Mesh Pad Method</a:t>
            </a:r>
          </a:p>
        </p:txBody>
      </p:sp>
      <p:sp>
        <p:nvSpPr>
          <p:cNvPr id="3" name="Content Placeholder 2">
            <a:extLst>
              <a:ext uri="{FF2B5EF4-FFF2-40B4-BE49-F238E27FC236}">
                <a16:creationId xmlns:a16="http://schemas.microsoft.com/office/drawing/2014/main" id="{9C4B0180-74F9-46EB-A84C-D334D6C5D088}"/>
              </a:ext>
            </a:extLst>
          </p:cNvPr>
          <p:cNvSpPr>
            <a:spLocks noGrp="1"/>
          </p:cNvSpPr>
          <p:nvPr>
            <p:ph idx="1"/>
          </p:nvPr>
        </p:nvSpPr>
        <p:spPr>
          <a:xfrm>
            <a:off x="657223" y="2281128"/>
            <a:ext cx="5981081" cy="3668409"/>
          </a:xfrm>
        </p:spPr>
        <p:txBody>
          <a:bodyPr>
            <a:normAutofit/>
          </a:bodyPr>
          <a:lstStyle/>
          <a:p>
            <a:r>
              <a:rPr lang="en-US" sz="2000" dirty="0"/>
              <a:t>Small pads (100-900 cm</a:t>
            </a:r>
            <a:r>
              <a:rPr lang="en-US" sz="2000" baseline="30000" dirty="0"/>
              <a:t>2</a:t>
            </a:r>
            <a:r>
              <a:rPr lang="en-US" sz="2000" dirty="0"/>
              <a:t>) of fabric fastened to the earth’s surface throughout a field with two layers: </a:t>
            </a:r>
          </a:p>
          <a:p>
            <a:pPr lvl="1"/>
            <a:r>
              <a:rPr lang="en-US" sz="2000" dirty="0" err="1"/>
              <a:t>i</a:t>
            </a:r>
            <a:r>
              <a:rPr lang="en-US" sz="2000" dirty="0"/>
              <a:t>. Top Layer = Nylon mesh (pore ~ 4 mm) </a:t>
            </a:r>
          </a:p>
          <a:p>
            <a:pPr lvl="1"/>
            <a:r>
              <a:rPr lang="en-US" sz="2000" dirty="0"/>
              <a:t>ii. Bottom Layer = </a:t>
            </a:r>
            <a:r>
              <a:rPr lang="en-US" sz="2000" dirty="0" err="1"/>
              <a:t>Noseeum</a:t>
            </a:r>
            <a:r>
              <a:rPr lang="en-US" sz="2000" dirty="0"/>
              <a:t> netting (pore ~ 0.1 mm)</a:t>
            </a:r>
          </a:p>
          <a:p>
            <a:r>
              <a:rPr lang="en-US" sz="2000" dirty="0"/>
              <a:t>Water is allowed to move through the pad, while the pore size of the </a:t>
            </a:r>
            <a:r>
              <a:rPr lang="en-US" sz="2000" dirty="0" err="1"/>
              <a:t>Noseeum</a:t>
            </a:r>
            <a:r>
              <a:rPr lang="en-US" sz="2000" dirty="0"/>
              <a:t> base layer prevents soil particles &gt;0.1 mm to infiltrate.</a:t>
            </a:r>
          </a:p>
          <a:p>
            <a:r>
              <a:rPr lang="en-US" sz="2000" dirty="0"/>
              <a:t>Positively correlated with runoff plot methods and assesses greater amounts of total soil erosion (detachment + transport) (Hsieh et al. 2009).</a:t>
            </a:r>
          </a:p>
          <a:p>
            <a:pPr marL="0" indent="0">
              <a:buNone/>
            </a:pPr>
            <a:endParaRPr lang="en-US" sz="2000" dirty="0"/>
          </a:p>
        </p:txBody>
      </p:sp>
      <p:pic>
        <p:nvPicPr>
          <p:cNvPr id="7" name="Picture 6" descr="A picture containing grass, outdoor, sky, blue&#10;&#10;Description automatically generated">
            <a:extLst>
              <a:ext uri="{FF2B5EF4-FFF2-40B4-BE49-F238E27FC236}">
                <a16:creationId xmlns:a16="http://schemas.microsoft.com/office/drawing/2014/main" id="{9302A15F-6193-467D-B7CA-10349B78F52B}"/>
              </a:ext>
            </a:extLst>
          </p:cNvPr>
          <p:cNvPicPr>
            <a:picLocks noChangeAspect="1"/>
          </p:cNvPicPr>
          <p:nvPr/>
        </p:nvPicPr>
        <p:blipFill rotWithShape="1">
          <a:blip r:embed="rId3">
            <a:extLst>
              <a:ext uri="{28A0092B-C50C-407E-A947-70E740481C1C}">
                <a14:useLocalDpi xmlns:a14="http://schemas.microsoft.com/office/drawing/2010/main" val="0"/>
              </a:ext>
            </a:extLst>
          </a:blip>
          <a:srcRect l="24536"/>
          <a:stretch/>
        </p:blipFill>
        <p:spPr>
          <a:xfrm>
            <a:off x="7035800" y="-2252133"/>
            <a:ext cx="5156200" cy="9110133"/>
          </a:xfrm>
          <a:prstGeom prst="rect">
            <a:avLst/>
          </a:prstGeom>
        </p:spPr>
      </p:pic>
    </p:spTree>
    <p:extLst>
      <p:ext uri="{BB962C8B-B14F-4D97-AF65-F5344CB8AC3E}">
        <p14:creationId xmlns:p14="http://schemas.microsoft.com/office/powerpoint/2010/main" val="274979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CEAC-C701-48DF-8EAA-ADC526B994F6}"/>
              </a:ext>
            </a:extLst>
          </p:cNvPr>
          <p:cNvSpPr>
            <a:spLocks noGrp="1"/>
          </p:cNvSpPr>
          <p:nvPr>
            <p:ph type="title"/>
          </p:nvPr>
        </p:nvSpPr>
        <p:spPr>
          <a:xfrm>
            <a:off x="657606" y="224444"/>
            <a:ext cx="10772775" cy="1658198"/>
          </a:xfrm>
        </p:spPr>
        <p:txBody>
          <a:bodyPr>
            <a:normAutofit/>
          </a:bodyPr>
          <a:lstStyle/>
          <a:p>
            <a:r>
              <a:rPr lang="en-US" sz="4000" dirty="0"/>
              <a:t>Methods: Experimental Design and Tools</a:t>
            </a:r>
          </a:p>
        </p:txBody>
      </p:sp>
      <p:sp>
        <p:nvSpPr>
          <p:cNvPr id="3" name="Content Placeholder 2">
            <a:extLst>
              <a:ext uri="{FF2B5EF4-FFF2-40B4-BE49-F238E27FC236}">
                <a16:creationId xmlns:a16="http://schemas.microsoft.com/office/drawing/2014/main" id="{4B9BB95B-FC61-43F1-ACE0-127EF4304DC3}"/>
              </a:ext>
            </a:extLst>
          </p:cNvPr>
          <p:cNvSpPr>
            <a:spLocks noGrp="1"/>
          </p:cNvSpPr>
          <p:nvPr>
            <p:ph idx="1"/>
          </p:nvPr>
        </p:nvSpPr>
        <p:spPr>
          <a:xfrm>
            <a:off x="676656" y="1645920"/>
            <a:ext cx="10753725" cy="4987636"/>
          </a:xfrm>
        </p:spPr>
        <p:txBody>
          <a:bodyPr>
            <a:normAutofit/>
          </a:bodyPr>
          <a:lstStyle/>
          <a:p>
            <a:pPr marL="0" indent="0">
              <a:buNone/>
            </a:pPr>
            <a:r>
              <a:rPr lang="en-US" dirty="0"/>
              <a:t>Approach: Paired watershed</a:t>
            </a:r>
          </a:p>
          <a:p>
            <a:pPr lvl="1"/>
            <a:r>
              <a:rPr lang="en-US" dirty="0"/>
              <a:t>6 replicates (i.e., 6 paired watersheds; 12 fields).</a:t>
            </a:r>
          </a:p>
          <a:p>
            <a:pPr lvl="1"/>
            <a:r>
              <a:rPr lang="en-US" dirty="0"/>
              <a:t>A pair compared a watershed with strips of native prairie vegetation to watersheds without prairie.</a:t>
            </a:r>
          </a:p>
          <a:p>
            <a:pPr lvl="1"/>
            <a:r>
              <a:rPr lang="en-US" dirty="0"/>
              <a:t>Each watershed was either in corn or soybeans.</a:t>
            </a:r>
          </a:p>
          <a:p>
            <a:r>
              <a:rPr lang="en-US" dirty="0"/>
              <a:t>Equipment: H-flume and mesh pad method.</a:t>
            </a:r>
          </a:p>
          <a:p>
            <a:r>
              <a:rPr lang="en-US" dirty="0"/>
              <a:t>Analysis performed using Google </a:t>
            </a:r>
            <a:r>
              <a:rPr lang="en-US" dirty="0" err="1"/>
              <a:t>Colab</a:t>
            </a:r>
            <a:r>
              <a:rPr lang="en-US" dirty="0"/>
              <a:t> using rpy2 (v3.4.5) and R (v4.1.2)</a:t>
            </a:r>
          </a:p>
          <a:p>
            <a:pPr lvl="1"/>
            <a:r>
              <a:rPr lang="en-US" dirty="0"/>
              <a:t>Data Wrangling &amp; Exploration ~ </a:t>
            </a:r>
            <a:r>
              <a:rPr lang="en-US" dirty="0" err="1"/>
              <a:t>tidyverse</a:t>
            </a:r>
            <a:r>
              <a:rPr lang="en-US" dirty="0"/>
              <a:t> (v1.3.1), </a:t>
            </a:r>
            <a:r>
              <a:rPr lang="en-US" dirty="0" err="1"/>
              <a:t>data.table</a:t>
            </a:r>
            <a:r>
              <a:rPr lang="en-US" dirty="0"/>
              <a:t> (v1.14.2), </a:t>
            </a:r>
            <a:r>
              <a:rPr lang="en-US" dirty="0" err="1"/>
              <a:t>stringr</a:t>
            </a:r>
            <a:r>
              <a:rPr lang="en-US" dirty="0"/>
              <a:t> (v1.4.0), ggplot2 (v3.3.5), purr (v0.3.4)</a:t>
            </a:r>
          </a:p>
          <a:p>
            <a:pPr lvl="1"/>
            <a:r>
              <a:rPr lang="en-US" dirty="0"/>
              <a:t>Data Analysis &amp; Graphs ~ lme4 (v1.1-27.1), </a:t>
            </a:r>
            <a:r>
              <a:rPr lang="en-US" dirty="0" err="1"/>
              <a:t>lmerTest</a:t>
            </a:r>
            <a:r>
              <a:rPr lang="en-US" dirty="0"/>
              <a:t> (v3.1-3), </a:t>
            </a:r>
            <a:r>
              <a:rPr lang="en-US" dirty="0" err="1"/>
              <a:t>ggResidpanel</a:t>
            </a:r>
            <a:r>
              <a:rPr lang="en-US" dirty="0"/>
              <a:t> (v0.3.0), </a:t>
            </a:r>
            <a:r>
              <a:rPr lang="en-US" dirty="0" err="1"/>
              <a:t>emmeans</a:t>
            </a:r>
            <a:r>
              <a:rPr lang="en-US" dirty="0"/>
              <a:t> (v1.7.1-1), ggplot2 (v3.3.5)</a:t>
            </a:r>
          </a:p>
          <a:p>
            <a:pPr lvl="1"/>
            <a:endParaRPr lang="en-US" dirty="0"/>
          </a:p>
          <a:p>
            <a:endParaRPr lang="en-US" dirty="0"/>
          </a:p>
        </p:txBody>
      </p:sp>
    </p:spTree>
    <p:extLst>
      <p:ext uri="{BB962C8B-B14F-4D97-AF65-F5344CB8AC3E}">
        <p14:creationId xmlns:p14="http://schemas.microsoft.com/office/powerpoint/2010/main" val="244212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9392-4C46-4674-A4D5-0CF2B8EE7BA0}"/>
              </a:ext>
            </a:extLst>
          </p:cNvPr>
          <p:cNvSpPr>
            <a:spLocks noGrp="1"/>
          </p:cNvSpPr>
          <p:nvPr>
            <p:ph type="title"/>
          </p:nvPr>
        </p:nvSpPr>
        <p:spPr>
          <a:xfrm>
            <a:off x="657224" y="499533"/>
            <a:ext cx="10772775" cy="1030009"/>
          </a:xfrm>
        </p:spPr>
        <p:txBody>
          <a:bodyPr>
            <a:normAutofit/>
          </a:bodyPr>
          <a:lstStyle/>
          <a:p>
            <a:r>
              <a:rPr lang="en-US" sz="4000" dirty="0"/>
              <a:t>Methods: Analysis</a:t>
            </a:r>
          </a:p>
        </p:txBody>
      </p:sp>
      <p:sp>
        <p:nvSpPr>
          <p:cNvPr id="3" name="Content Placeholder 2">
            <a:extLst>
              <a:ext uri="{FF2B5EF4-FFF2-40B4-BE49-F238E27FC236}">
                <a16:creationId xmlns:a16="http://schemas.microsoft.com/office/drawing/2014/main" id="{19D50972-9DE7-40BC-B729-75E163FB1D09}"/>
              </a:ext>
            </a:extLst>
          </p:cNvPr>
          <p:cNvSpPr>
            <a:spLocks noGrp="1"/>
          </p:cNvSpPr>
          <p:nvPr>
            <p:ph idx="1"/>
          </p:nvPr>
        </p:nvSpPr>
        <p:spPr>
          <a:xfrm>
            <a:off x="676656" y="1346662"/>
            <a:ext cx="10753725" cy="5336771"/>
          </a:xfrm>
        </p:spPr>
        <p:txBody>
          <a:bodyPr>
            <a:normAutofit lnSpcReduction="10000"/>
          </a:bodyPr>
          <a:lstStyle/>
          <a:p>
            <a:r>
              <a:rPr lang="en-US" dirty="0"/>
              <a:t>Response variable: Total Suspended Solids (TSS; ppm) and soil movement (rate of soil movement per day)</a:t>
            </a:r>
          </a:p>
          <a:p>
            <a:r>
              <a:rPr lang="en-US" dirty="0"/>
              <a:t>Main factors: Site, treatment, watershed position, and time</a:t>
            </a:r>
          </a:p>
          <a:p>
            <a:r>
              <a:rPr lang="en-US" dirty="0"/>
              <a:t>Linear mixed effects model </a:t>
            </a:r>
          </a:p>
          <a:p>
            <a:pPr lvl="1"/>
            <a:r>
              <a:rPr lang="en-US" dirty="0"/>
              <a:t>TSS loads summed over year, site and treatment (March-November), and TSS loads summed for only dates that fell within mesh pad method sampling period (April-August).  </a:t>
            </a:r>
          </a:p>
          <a:p>
            <a:pPr lvl="1"/>
            <a:r>
              <a:rPr lang="en-US" dirty="0"/>
              <a:t>Rate of soil movement average over year, site and treatment for sample periods between 2016-2019. </a:t>
            </a:r>
          </a:p>
          <a:p>
            <a:r>
              <a:rPr lang="en-US" dirty="0"/>
              <a:t>Means were calculated and plotted with </a:t>
            </a:r>
            <a:r>
              <a:rPr lang="en-US" dirty="0" err="1"/>
              <a:t>emmeans</a:t>
            </a:r>
            <a:r>
              <a:rPr lang="en-US" dirty="0"/>
              <a:t>, and averaged over year, site, and treatment.</a:t>
            </a:r>
          </a:p>
          <a:p>
            <a:r>
              <a:rPr lang="en-US" dirty="0"/>
              <a:t>Contrasts performed to evaluate treatment effect observed at H-flume and deploying mesh pads.</a:t>
            </a:r>
          </a:p>
          <a:p>
            <a:r>
              <a:rPr lang="en-US" dirty="0"/>
              <a:t>Regression analysis performed to compare soil movement measured at H-flume and using mesh pads.</a:t>
            </a:r>
          </a:p>
        </p:txBody>
      </p:sp>
    </p:spTree>
    <p:extLst>
      <p:ext uri="{BB962C8B-B14F-4D97-AF65-F5344CB8AC3E}">
        <p14:creationId xmlns:p14="http://schemas.microsoft.com/office/powerpoint/2010/main" val="184811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87085" y="212902"/>
            <a:ext cx="2775293" cy="1336301"/>
          </a:xfrm>
        </p:spPr>
        <p:txBody>
          <a:bodyPr>
            <a:normAutofit/>
          </a:bodyPr>
          <a:lstStyle/>
          <a:p>
            <a:r>
              <a:rPr lang="en-US" sz="4000" dirty="0"/>
              <a:t>Methods: </a:t>
            </a:r>
            <a:br>
              <a:rPr lang="en-US" sz="4000" dirty="0"/>
            </a:br>
            <a:r>
              <a:rPr lang="en-US" sz="4000" dirty="0"/>
              <a:t>H-Flume</a:t>
            </a:r>
          </a:p>
        </p:txBody>
      </p:sp>
      <p:sp>
        <p:nvSpPr>
          <p:cNvPr id="16" name="Content Placeholder 15"/>
          <p:cNvSpPr>
            <a:spLocks noGrp="1"/>
          </p:cNvSpPr>
          <p:nvPr>
            <p:ph idx="1"/>
          </p:nvPr>
        </p:nvSpPr>
        <p:spPr>
          <a:xfrm>
            <a:off x="239151" y="1408526"/>
            <a:ext cx="3077790" cy="2811781"/>
          </a:xfrm>
        </p:spPr>
        <p:txBody>
          <a:bodyPr>
            <a:normAutofit lnSpcReduction="10000"/>
          </a:bodyPr>
          <a:lstStyle/>
          <a:p>
            <a:r>
              <a:rPr lang="en-US" sz="2000" dirty="0"/>
              <a:t>Total Suspended Solids (TSS) Loads:</a:t>
            </a:r>
          </a:p>
          <a:p>
            <a:pPr lvl="1"/>
            <a:r>
              <a:rPr lang="en-US" sz="2000" dirty="0"/>
              <a:t>-6 paired watersheds (2016-2020)</a:t>
            </a:r>
          </a:p>
          <a:p>
            <a:pPr lvl="1"/>
            <a:r>
              <a:rPr lang="en-US" sz="2000" dirty="0"/>
              <a:t>- 1 H-flume / watershed outlet</a:t>
            </a:r>
          </a:p>
          <a:p>
            <a:pPr lvl="1"/>
            <a:r>
              <a:rPr lang="en-US" sz="2000" dirty="0"/>
              <a:t>- Water samples summed to daily flow and TSS loads</a:t>
            </a:r>
          </a:p>
          <a:p>
            <a:pPr lvl="1"/>
            <a:r>
              <a:rPr lang="en-US" sz="2000" dirty="0"/>
              <a:t>- Between freeze dates</a:t>
            </a:r>
          </a:p>
        </p:txBody>
      </p:sp>
      <p:pic>
        <p:nvPicPr>
          <p:cNvPr id="5" name="Picture 2" descr="zoom in on flume">
            <a:extLst>
              <a:ext uri="{FF2B5EF4-FFF2-40B4-BE49-F238E27FC236}">
                <a16:creationId xmlns:a16="http://schemas.microsoft.com/office/drawing/2014/main" id="{1402C501-AA2A-4057-9950-178D0043D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2" y="4220307"/>
            <a:ext cx="3071163" cy="23021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310312" y="0"/>
            <a:ext cx="8875059" cy="6858000"/>
          </a:xfrm>
          <a:prstGeom prst="rect">
            <a:avLst/>
          </a:prstGeom>
        </p:spPr>
      </p:pic>
      <p:sp>
        <p:nvSpPr>
          <p:cNvPr id="3" name="Rectangle 2"/>
          <p:cNvSpPr/>
          <p:nvPr/>
        </p:nvSpPr>
        <p:spPr>
          <a:xfrm>
            <a:off x="186329" y="6522447"/>
            <a:ext cx="3086999" cy="276999"/>
          </a:xfrm>
          <a:prstGeom prst="rect">
            <a:avLst/>
          </a:prstGeom>
        </p:spPr>
        <p:txBody>
          <a:bodyPr wrap="none">
            <a:spAutoFit/>
          </a:bodyPr>
          <a:lstStyle/>
          <a:p>
            <a:r>
              <a:rPr lang="en-US" sz="1200" dirty="0"/>
              <a:t>(H-flume data collected by </a:t>
            </a:r>
            <a:r>
              <a:rPr lang="en-US" sz="1200" dirty="0" err="1"/>
              <a:t>Helmers</a:t>
            </a:r>
            <a:r>
              <a:rPr lang="en-US" sz="1200" dirty="0"/>
              <a:t> Lab at ISU) </a:t>
            </a:r>
          </a:p>
        </p:txBody>
      </p:sp>
      <p:sp>
        <p:nvSpPr>
          <p:cNvPr id="8" name="TextBox 7"/>
          <p:cNvSpPr txBox="1"/>
          <p:nvPr/>
        </p:nvSpPr>
        <p:spPr>
          <a:xfrm>
            <a:off x="6521547" y="203982"/>
            <a:ext cx="906195" cy="369332"/>
          </a:xfrm>
          <a:prstGeom prst="rect">
            <a:avLst/>
          </a:prstGeom>
          <a:solidFill>
            <a:schemeClr val="bg1"/>
          </a:solidFill>
          <a:ln>
            <a:solidFill>
              <a:schemeClr val="tx1"/>
            </a:solidFill>
          </a:ln>
        </p:spPr>
        <p:txBody>
          <a:bodyPr wrap="square" rtlCol="0">
            <a:spAutoFit/>
          </a:bodyPr>
          <a:lstStyle/>
          <a:p>
            <a:pPr algn="ctr"/>
            <a:r>
              <a:rPr lang="en-US" dirty="0"/>
              <a:t>Control</a:t>
            </a:r>
          </a:p>
        </p:txBody>
      </p:sp>
      <p:sp>
        <p:nvSpPr>
          <p:cNvPr id="9" name="TextBox 8"/>
          <p:cNvSpPr txBox="1"/>
          <p:nvPr/>
        </p:nvSpPr>
        <p:spPr>
          <a:xfrm>
            <a:off x="8193258" y="203982"/>
            <a:ext cx="1246164" cy="369332"/>
          </a:xfrm>
          <a:prstGeom prst="rect">
            <a:avLst/>
          </a:prstGeom>
          <a:solidFill>
            <a:schemeClr val="bg1"/>
          </a:solidFill>
          <a:ln>
            <a:solidFill>
              <a:schemeClr val="tx1"/>
            </a:solidFill>
          </a:ln>
        </p:spPr>
        <p:txBody>
          <a:bodyPr wrap="square" rtlCol="0">
            <a:spAutoFit/>
          </a:bodyPr>
          <a:lstStyle/>
          <a:p>
            <a:pPr algn="ctr"/>
            <a:r>
              <a:rPr lang="en-US" dirty="0"/>
              <a:t>Treatment</a:t>
            </a:r>
          </a:p>
        </p:txBody>
      </p:sp>
      <p:pic>
        <p:nvPicPr>
          <p:cNvPr id="10" name="Picture 9"/>
          <p:cNvPicPr>
            <a:picLocks noChangeAspect="1"/>
          </p:cNvPicPr>
          <p:nvPr/>
        </p:nvPicPr>
        <p:blipFill>
          <a:blip r:embed="rId5"/>
          <a:stretch>
            <a:fillRect/>
          </a:stretch>
        </p:blipFill>
        <p:spPr>
          <a:xfrm>
            <a:off x="7265962" y="6418211"/>
            <a:ext cx="370508" cy="208472"/>
          </a:xfrm>
          <a:prstGeom prst="rect">
            <a:avLst/>
          </a:prstGeom>
        </p:spPr>
      </p:pic>
    </p:spTree>
    <p:extLst>
      <p:ext uri="{BB962C8B-B14F-4D97-AF65-F5344CB8AC3E}">
        <p14:creationId xmlns:p14="http://schemas.microsoft.com/office/powerpoint/2010/main" val="199911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94002" y="136675"/>
            <a:ext cx="2775293" cy="1336301"/>
          </a:xfrm>
        </p:spPr>
        <p:txBody>
          <a:bodyPr>
            <a:normAutofit/>
          </a:bodyPr>
          <a:lstStyle/>
          <a:p>
            <a:r>
              <a:rPr lang="en-US" sz="4000" dirty="0"/>
              <a:t>Methods: Mesh Pad</a:t>
            </a:r>
          </a:p>
        </p:txBody>
      </p:sp>
      <p:sp>
        <p:nvSpPr>
          <p:cNvPr id="16" name="Content Placeholder 15"/>
          <p:cNvSpPr>
            <a:spLocks noGrp="1"/>
          </p:cNvSpPr>
          <p:nvPr>
            <p:ph idx="1"/>
          </p:nvPr>
        </p:nvSpPr>
        <p:spPr>
          <a:xfrm>
            <a:off x="265593" y="1472976"/>
            <a:ext cx="3077790" cy="3909061"/>
          </a:xfrm>
        </p:spPr>
        <p:txBody>
          <a:bodyPr>
            <a:normAutofit/>
          </a:bodyPr>
          <a:lstStyle/>
          <a:p>
            <a:pPr marL="0" indent="0">
              <a:buNone/>
            </a:pPr>
            <a:r>
              <a:rPr lang="en-US" sz="2000" dirty="0"/>
              <a:t>In-field soil displacement patterns using 15x15 cm mesh pads:</a:t>
            </a:r>
          </a:p>
          <a:p>
            <a:pPr lvl="1"/>
            <a:r>
              <a:rPr lang="en-US" sz="2000" dirty="0"/>
              <a:t>-12 paired watersheds (2016-2020)</a:t>
            </a:r>
          </a:p>
          <a:p>
            <a:pPr lvl="1"/>
            <a:r>
              <a:rPr lang="en-US" sz="2000" dirty="0"/>
              <a:t>- 3 landscape positions / watershed</a:t>
            </a:r>
          </a:p>
          <a:p>
            <a:pPr lvl="1"/>
            <a:r>
              <a:rPr lang="en-US" sz="2000" dirty="0"/>
              <a:t>- 10 pads / position</a:t>
            </a:r>
          </a:p>
          <a:p>
            <a:pPr lvl="1"/>
            <a:r>
              <a:rPr lang="en-US" sz="2000" dirty="0"/>
              <a:t>- ~3 observational periods / year / pair</a:t>
            </a:r>
          </a:p>
          <a:p>
            <a:pPr lvl="1"/>
            <a:r>
              <a:rPr lang="en-US" sz="2000" dirty="0"/>
              <a:t>- Growing season</a:t>
            </a:r>
          </a:p>
          <a:p>
            <a:r>
              <a:rPr lang="en-US" sz="2000" dirty="0"/>
              <a:t>Total pads: 5,892</a:t>
            </a:r>
          </a:p>
          <a:p>
            <a:endParaRPr lang="en-US" sz="2000" dirty="0"/>
          </a:p>
        </p:txBody>
      </p:sp>
      <p:pic>
        <p:nvPicPr>
          <p:cNvPr id="17" name="Picture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16941" y="0"/>
            <a:ext cx="8875059" cy="6858000"/>
          </a:xfrm>
          <a:prstGeom prst="rect">
            <a:avLst/>
          </a:prstGeom>
        </p:spPr>
      </p:pic>
      <p:pic>
        <p:nvPicPr>
          <p:cNvPr id="29" name="Picture 28" descr="A picture containing cake, table, sitting, piece&#10;&#10;Description automatically generated">
            <a:extLst>
              <a:ext uri="{FF2B5EF4-FFF2-40B4-BE49-F238E27FC236}">
                <a16:creationId xmlns:a16="http://schemas.microsoft.com/office/drawing/2014/main" id="{C7E880ED-0D00-4A2B-A096-FC27A63380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18662"/>
          <a:stretch/>
        </p:blipFill>
        <p:spPr>
          <a:xfrm>
            <a:off x="1976639" y="5185091"/>
            <a:ext cx="1181257" cy="1281076"/>
          </a:xfrm>
          <a:prstGeom prst="rect">
            <a:avLst/>
          </a:prstGeom>
        </p:spPr>
      </p:pic>
      <p:pic>
        <p:nvPicPr>
          <p:cNvPr id="30" name="Picture 29" descr="Y:\Documents\Research\sites\1_Images\2017 - Rhodes\IMG_0295.JPG">
            <a:extLst>
              <a:ext uri="{FF2B5EF4-FFF2-40B4-BE49-F238E27FC236}">
                <a16:creationId xmlns:a16="http://schemas.microsoft.com/office/drawing/2014/main" id="{F8107321-0B56-4855-AFF7-A8C9CD82D1B2}"/>
              </a:ext>
            </a:extLst>
          </p:cNvPr>
          <p:cNvPicPr/>
          <p:nvPr/>
        </p:nvPicPr>
        <p:blipFill rotWithShape="1">
          <a:blip r:embed="rId5" cstate="hqprint">
            <a:extLst>
              <a:ext uri="{28A0092B-C50C-407E-A947-70E740481C1C}">
                <a14:useLocalDpi xmlns:a14="http://schemas.microsoft.com/office/drawing/2010/main" val="0"/>
              </a:ext>
            </a:extLst>
          </a:blip>
          <a:srcRect l="-1" t="10143" r="21589"/>
          <a:stretch/>
        </p:blipFill>
        <p:spPr bwMode="auto">
          <a:xfrm>
            <a:off x="3491029" y="115658"/>
            <a:ext cx="1186479" cy="2069247"/>
          </a:xfrm>
          <a:prstGeom prst="rect">
            <a:avLst/>
          </a:prstGeom>
          <a:noFill/>
          <a:ln>
            <a:noFill/>
          </a:ln>
        </p:spPr>
      </p:pic>
      <p:sp>
        <p:nvSpPr>
          <p:cNvPr id="33" name="TextBox 32">
            <a:extLst>
              <a:ext uri="{FF2B5EF4-FFF2-40B4-BE49-F238E27FC236}">
                <a16:creationId xmlns:a16="http://schemas.microsoft.com/office/drawing/2014/main" id="{DA340F72-62E6-43CC-AF63-511BC33ECAF0}"/>
              </a:ext>
            </a:extLst>
          </p:cNvPr>
          <p:cNvSpPr txBox="1"/>
          <p:nvPr/>
        </p:nvSpPr>
        <p:spPr>
          <a:xfrm rot="16200000">
            <a:off x="-169438" y="5671100"/>
            <a:ext cx="1281077" cy="338554"/>
          </a:xfrm>
          <a:prstGeom prst="rect">
            <a:avLst/>
          </a:prstGeom>
          <a:solidFill>
            <a:schemeClr val="bg1">
              <a:alpha val="69000"/>
            </a:schemeClr>
          </a:solidFill>
        </p:spPr>
        <p:txBody>
          <a:bodyPr wrap="square" rtlCol="0">
            <a:spAutoFit/>
          </a:bodyPr>
          <a:lstStyle/>
          <a:p>
            <a:pPr algn="ctr"/>
            <a:r>
              <a:rPr lang="en-US" sz="1600" b="1" dirty="0"/>
              <a:t>15 cm</a:t>
            </a:r>
          </a:p>
        </p:txBody>
      </p:sp>
      <p:pic>
        <p:nvPicPr>
          <p:cNvPr id="34" name="Picture 33" descr="Y:\Documents\Research\sites\1_Images\2017 - EIA\5-2-17 Pad Deployment\IMG_0283.JPG">
            <a:extLst>
              <a:ext uri="{FF2B5EF4-FFF2-40B4-BE49-F238E27FC236}">
                <a16:creationId xmlns:a16="http://schemas.microsoft.com/office/drawing/2014/main" id="{D6605878-8FAD-410B-9698-CE1E0E58E2F9}"/>
              </a:ext>
            </a:extLst>
          </p:cNvPr>
          <p:cNvPicPr/>
          <p:nvPr/>
        </p:nvPicPr>
        <p:blipFill rotWithShape="1">
          <a:blip r:embed="rId6" cstate="print">
            <a:extLst>
              <a:ext uri="{28A0092B-C50C-407E-A947-70E740481C1C}">
                <a14:useLocalDpi xmlns:a14="http://schemas.microsoft.com/office/drawing/2010/main" val="0"/>
              </a:ext>
            </a:extLst>
          </a:blip>
          <a:srcRect l="26282" t="37693" r="50000" b="28632"/>
          <a:stretch/>
        </p:blipFill>
        <p:spPr bwMode="auto">
          <a:xfrm>
            <a:off x="622349" y="5185091"/>
            <a:ext cx="1203041" cy="1281076"/>
          </a:xfrm>
          <a:prstGeom prst="rect">
            <a:avLst/>
          </a:prstGeom>
          <a:noFill/>
          <a:ln w="28575">
            <a:noFill/>
          </a:ln>
        </p:spPr>
      </p:pic>
      <p:sp>
        <p:nvSpPr>
          <p:cNvPr id="35" name="TextBox 34">
            <a:extLst>
              <a:ext uri="{FF2B5EF4-FFF2-40B4-BE49-F238E27FC236}">
                <a16:creationId xmlns:a16="http://schemas.microsoft.com/office/drawing/2014/main" id="{DA340F72-62E6-43CC-AF63-511BC33ECAF0}"/>
              </a:ext>
            </a:extLst>
          </p:cNvPr>
          <p:cNvSpPr txBox="1"/>
          <p:nvPr/>
        </p:nvSpPr>
        <p:spPr>
          <a:xfrm>
            <a:off x="590325" y="6466167"/>
            <a:ext cx="1281077" cy="338554"/>
          </a:xfrm>
          <a:prstGeom prst="rect">
            <a:avLst/>
          </a:prstGeom>
          <a:solidFill>
            <a:schemeClr val="bg1">
              <a:alpha val="69000"/>
            </a:schemeClr>
          </a:solidFill>
        </p:spPr>
        <p:txBody>
          <a:bodyPr wrap="square" rtlCol="0">
            <a:spAutoFit/>
          </a:bodyPr>
          <a:lstStyle/>
          <a:p>
            <a:pPr algn="ctr"/>
            <a:r>
              <a:rPr lang="en-US" sz="1600" b="1" dirty="0"/>
              <a:t>15 cm</a:t>
            </a:r>
          </a:p>
        </p:txBody>
      </p:sp>
      <p:sp>
        <p:nvSpPr>
          <p:cNvPr id="24" name="TextBox 23"/>
          <p:cNvSpPr txBox="1"/>
          <p:nvPr/>
        </p:nvSpPr>
        <p:spPr>
          <a:xfrm>
            <a:off x="6521547" y="203982"/>
            <a:ext cx="906195" cy="369332"/>
          </a:xfrm>
          <a:prstGeom prst="rect">
            <a:avLst/>
          </a:prstGeom>
          <a:solidFill>
            <a:schemeClr val="bg1"/>
          </a:solidFill>
          <a:ln>
            <a:solidFill>
              <a:schemeClr val="tx1"/>
            </a:solidFill>
          </a:ln>
        </p:spPr>
        <p:txBody>
          <a:bodyPr wrap="square" rtlCol="0">
            <a:spAutoFit/>
          </a:bodyPr>
          <a:lstStyle/>
          <a:p>
            <a:pPr algn="ctr"/>
            <a:r>
              <a:rPr lang="en-US" dirty="0"/>
              <a:t>Control</a:t>
            </a:r>
          </a:p>
        </p:txBody>
      </p:sp>
      <p:sp>
        <p:nvSpPr>
          <p:cNvPr id="36" name="TextBox 35"/>
          <p:cNvSpPr txBox="1"/>
          <p:nvPr/>
        </p:nvSpPr>
        <p:spPr>
          <a:xfrm>
            <a:off x="8193258" y="203982"/>
            <a:ext cx="1246164" cy="369332"/>
          </a:xfrm>
          <a:prstGeom prst="rect">
            <a:avLst/>
          </a:prstGeom>
          <a:solidFill>
            <a:schemeClr val="bg1"/>
          </a:solidFill>
          <a:ln>
            <a:solidFill>
              <a:schemeClr val="tx1"/>
            </a:solidFill>
          </a:ln>
        </p:spPr>
        <p:txBody>
          <a:bodyPr wrap="square" rtlCol="0">
            <a:spAutoFit/>
          </a:bodyPr>
          <a:lstStyle/>
          <a:p>
            <a:pPr algn="ctr"/>
            <a:r>
              <a:rPr lang="en-US" dirty="0"/>
              <a:t>Treatment</a:t>
            </a:r>
          </a:p>
        </p:txBody>
      </p:sp>
      <p:pic>
        <p:nvPicPr>
          <p:cNvPr id="37" name="Picture 36"/>
          <p:cNvPicPr>
            <a:picLocks noChangeAspect="1"/>
          </p:cNvPicPr>
          <p:nvPr/>
        </p:nvPicPr>
        <p:blipFill>
          <a:blip r:embed="rId7"/>
          <a:stretch>
            <a:fillRect/>
          </a:stretch>
        </p:blipFill>
        <p:spPr>
          <a:xfrm>
            <a:off x="7427742" y="6426972"/>
            <a:ext cx="370508" cy="208472"/>
          </a:xfrm>
          <a:prstGeom prst="rect">
            <a:avLst/>
          </a:prstGeom>
        </p:spPr>
      </p:pic>
    </p:spTree>
    <p:extLst>
      <p:ext uri="{BB962C8B-B14F-4D97-AF65-F5344CB8AC3E}">
        <p14:creationId xmlns:p14="http://schemas.microsoft.com/office/powerpoint/2010/main" val="2206255521"/>
      </p:ext>
    </p:extLst>
  </p:cSld>
  <p:clrMapOvr>
    <a:masterClrMapping/>
  </p:clrMapOvr>
</p:sld>
</file>

<file path=ppt/theme/theme1.xml><?xml version="1.0" encoding="utf-8"?>
<a:theme xmlns:a="http://schemas.openxmlformats.org/drawingml/2006/main" name="Metropolit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11605</TotalTime>
  <Words>1896</Words>
  <Application>Microsoft Office PowerPoint</Application>
  <PresentationFormat>Widescreen</PresentationFormat>
  <Paragraphs>210</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 New</vt:lpstr>
      <vt:lpstr>Garamond</vt:lpstr>
      <vt:lpstr>Metropolitan</vt:lpstr>
      <vt:lpstr>Monitoring field-scale soil erosion patterns and mechanisms</vt:lpstr>
      <vt:lpstr>1. Effect prairie strips have on field-scale soil movement patterns in row crop systems in Iowa, U.S.</vt:lpstr>
      <vt:lpstr>Background: Soil Erosion &amp; Prairie Strips</vt:lpstr>
      <vt:lpstr>PowerPoint Presentation</vt:lpstr>
      <vt:lpstr>Background: Mesh Pad Method</vt:lpstr>
      <vt:lpstr>Methods: Experimental Design and Tools</vt:lpstr>
      <vt:lpstr>Methods: Analysis</vt:lpstr>
      <vt:lpstr>Methods:  H-Flume</vt:lpstr>
      <vt:lpstr>Methods: Mesh Pad</vt:lpstr>
      <vt:lpstr>PowerPoint Presentation</vt:lpstr>
      <vt:lpstr>PowerPoint Presentation</vt:lpstr>
      <vt:lpstr>PowerPoint Presentation</vt:lpstr>
      <vt:lpstr>PowerPoint Presentation</vt:lpstr>
      <vt:lpstr>Bridging Knowledge Gaps: Soil erosion patterns and mechanisms</vt:lpstr>
      <vt:lpstr>Questions?</vt:lpstr>
      <vt:lpstr>Methods:  Paired Pad Study</vt:lpstr>
      <vt:lpstr>PowerPoint Presentation</vt:lpstr>
      <vt:lpstr>Bridging Knowledge Gaps: Soil erosion patterns and mechanisms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JC8560FX</dc:creator>
  <cp:lastModifiedBy>Jessica Nelson</cp:lastModifiedBy>
  <cp:revision>570</cp:revision>
  <dcterms:created xsi:type="dcterms:W3CDTF">2019-12-09T20:19:43Z</dcterms:created>
  <dcterms:modified xsi:type="dcterms:W3CDTF">2021-12-15T14:44:16Z</dcterms:modified>
</cp:coreProperties>
</file>